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72" r:id="rId10"/>
    <p:sldId id="274" r:id="rId11"/>
    <p:sldId id="275" r:id="rId12"/>
    <p:sldId id="265" r:id="rId13"/>
    <p:sldId id="273" r:id="rId14"/>
    <p:sldId id="266" r:id="rId15"/>
    <p:sldId id="276" r:id="rId16"/>
    <p:sldId id="277" r:id="rId17"/>
    <p:sldId id="282" r:id="rId18"/>
    <p:sldId id="267" r:id="rId19"/>
    <p:sldId id="278" r:id="rId20"/>
    <p:sldId id="268" r:id="rId21"/>
    <p:sldId id="270" r:id="rId22"/>
    <p:sldId id="279" r:id="rId23"/>
    <p:sldId id="271" r:id="rId24"/>
    <p:sldId id="280" r:id="rId25"/>
    <p:sldId id="281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1C0C7-9F02-4ED5-8A65-85F81D211F63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70F6-DA9F-4F0E-A55C-708BA006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Jan 12,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third and fourth paragraphs in Lecture 20, answer the question below in at least five sentences (a full paragraph):</a:t>
            </a:r>
          </a:p>
          <a:p>
            <a:r>
              <a:rPr lang="en-US" i="1" dirty="0" smtClean="0"/>
              <a:t>Why do some people call the early middle ages “the dark ages”? Why can the early middle ages also be considered far from dark?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049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685800"/>
            <a:ext cx="12618294" cy="5638800"/>
          </a:xfrm>
        </p:spPr>
      </p:pic>
    </p:spTree>
    <p:extLst>
      <p:ext uri="{BB962C8B-B14F-4D97-AF65-F5344CB8AC3E}">
        <p14:creationId xmlns:p14="http://schemas.microsoft.com/office/powerpoint/2010/main" val="223475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Jan 13,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Lecture 25, answer the question below in at least five sentences (a full paragraph):</a:t>
            </a:r>
          </a:p>
          <a:p>
            <a:r>
              <a:rPr lang="en-US" i="1" dirty="0" smtClean="0"/>
              <a:t>Why did the Crusades begin in the 1000s?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6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The Venerable Bede</a:t>
            </a:r>
          </a:p>
          <a:p>
            <a:pPr lvl="1"/>
            <a:r>
              <a:rPr lang="en-US" dirty="0" smtClean="0"/>
              <a:t>673-735</a:t>
            </a:r>
          </a:p>
          <a:p>
            <a:pPr lvl="1"/>
            <a:r>
              <a:rPr lang="en-US" dirty="0" smtClean="0"/>
              <a:t>English Benedictine monk</a:t>
            </a:r>
          </a:p>
          <a:p>
            <a:pPr lvl="1"/>
            <a:r>
              <a:rPr lang="en-US" i="1" dirty="0" smtClean="0"/>
              <a:t>Ecclesiastical History of the English People</a:t>
            </a:r>
          </a:p>
          <a:p>
            <a:pPr lvl="2"/>
            <a:r>
              <a:rPr lang="en-US" dirty="0" smtClean="0"/>
              <a:t>Historians get almost all their information about England from this book</a:t>
            </a:r>
          </a:p>
          <a:p>
            <a:pPr lvl="3"/>
            <a:r>
              <a:rPr lang="en-US" dirty="0" smtClean="0"/>
              <a:t>Covers 55BC to AD731</a:t>
            </a:r>
          </a:p>
          <a:p>
            <a:pPr lvl="2"/>
            <a:r>
              <a:rPr lang="en-US" dirty="0" smtClean="0"/>
              <a:t>Bede started the use of </a:t>
            </a:r>
            <a:r>
              <a:rPr lang="en-US" i="1" dirty="0" smtClean="0"/>
              <a:t>anno </a:t>
            </a:r>
            <a:r>
              <a:rPr lang="en-US" i="1" dirty="0" err="1" smtClean="0"/>
              <a:t>domini</a:t>
            </a:r>
            <a:endParaRPr lang="en-US" dirty="0" smtClean="0"/>
          </a:p>
          <a:p>
            <a:pPr lvl="2"/>
            <a:r>
              <a:rPr lang="en-US" dirty="0" smtClean="0"/>
              <a:t>Believed history was orchestrated by God to save people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32657"/>
            <a:ext cx="4876800" cy="7130144"/>
          </a:xfrm>
        </p:spPr>
      </p:pic>
    </p:spTree>
    <p:extLst>
      <p:ext uri="{BB962C8B-B14F-4D97-AF65-F5344CB8AC3E}">
        <p14:creationId xmlns:p14="http://schemas.microsoft.com/office/powerpoint/2010/main" val="47580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Charlemagne</a:t>
            </a:r>
          </a:p>
          <a:p>
            <a:pPr lvl="1"/>
            <a:r>
              <a:rPr lang="en-US" dirty="0" smtClean="0"/>
              <a:t>Franks from the Germanic region spread into Gaul</a:t>
            </a:r>
          </a:p>
          <a:p>
            <a:pPr lvl="2"/>
            <a:r>
              <a:rPr lang="en-US" dirty="0" smtClean="0"/>
              <a:t>Combining Germanic customs with Roman law</a:t>
            </a:r>
          </a:p>
          <a:p>
            <a:pPr lvl="2"/>
            <a:r>
              <a:rPr lang="en-US" dirty="0" smtClean="0"/>
              <a:t>After Clovis, considered themselves the head of the Roman Catholic Church</a:t>
            </a:r>
          </a:p>
          <a:p>
            <a:pPr lvl="2"/>
            <a:r>
              <a:rPr lang="en-US" dirty="0" smtClean="0"/>
              <a:t>Unstable until Charlemagne</a:t>
            </a:r>
          </a:p>
          <a:p>
            <a:pPr lvl="3"/>
            <a:r>
              <a:rPr lang="en-US" dirty="0" smtClean="0"/>
              <a:t>742-814 (r. 771-814)</a:t>
            </a:r>
          </a:p>
          <a:p>
            <a:pPr lvl="3"/>
            <a:r>
              <a:rPr lang="en-US" dirty="0" smtClean="0"/>
              <a:t>Combined Roman past, Germanic way of life, Christianity</a:t>
            </a:r>
          </a:p>
          <a:p>
            <a:pPr lvl="3"/>
            <a:r>
              <a:rPr lang="en-US" dirty="0" smtClean="0"/>
              <a:t>Made a good foundation for Europe to finally grow strong</a:t>
            </a:r>
          </a:p>
          <a:p>
            <a:pPr lvl="3"/>
            <a:r>
              <a:rPr lang="en-US" dirty="0" smtClean="0"/>
              <a:t>Wanted to unite all Germanic people under one throne</a:t>
            </a:r>
          </a:p>
          <a:p>
            <a:pPr lvl="4"/>
            <a:r>
              <a:rPr lang="en-US" dirty="0" smtClean="0"/>
              <a:t>And convert them all to Christianity</a:t>
            </a:r>
          </a:p>
          <a:p>
            <a:pPr lvl="4"/>
            <a:r>
              <a:rPr lang="en-US" dirty="0" smtClean="0"/>
              <a:t>By 800, controlled almost all of Europe</a:t>
            </a:r>
          </a:p>
          <a:p>
            <a:pPr lvl="3"/>
            <a:r>
              <a:rPr lang="en-US" dirty="0" smtClean="0"/>
              <a:t>Christmas Day, 800, Pope Leo III called Charlemagne to Rome</a:t>
            </a:r>
          </a:p>
          <a:p>
            <a:pPr lvl="4"/>
            <a:r>
              <a:rPr lang="en-US" dirty="0" smtClean="0"/>
              <a:t>Crowned him Emperor of the Romans</a:t>
            </a:r>
          </a:p>
          <a:p>
            <a:pPr lvl="4"/>
            <a:r>
              <a:rPr lang="en-US" dirty="0" smtClean="0"/>
              <a:t>Created a new Roman Empire – the Holy Roman Empire</a:t>
            </a:r>
          </a:p>
          <a:p>
            <a:pPr lvl="5"/>
            <a:r>
              <a:rPr lang="en-US" dirty="0" smtClean="0"/>
              <a:t>In which the pope is over the emperor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r>
              <a:rPr lang="en-US" dirty="0" smtClean="0"/>
              <a:t>Charlemagne</a:t>
            </a:r>
          </a:p>
          <a:p>
            <a:pPr lvl="1"/>
            <a:r>
              <a:rPr lang="en-US" dirty="0" smtClean="0"/>
              <a:t>Maintained loyalty by giving gifts of land and visiting</a:t>
            </a:r>
          </a:p>
          <a:p>
            <a:pPr lvl="1"/>
            <a:r>
              <a:rPr lang="en-US" dirty="0" smtClean="0"/>
              <a:t>Persuaded an Anglo-Saxon monk to come to Germany to design a good curriculum</a:t>
            </a:r>
          </a:p>
          <a:p>
            <a:pPr lvl="2"/>
            <a:r>
              <a:rPr lang="en-US" dirty="0" smtClean="0"/>
              <a:t>Created a classical education for clergy and monks</a:t>
            </a:r>
          </a:p>
          <a:p>
            <a:pPr lvl="2"/>
            <a:r>
              <a:rPr lang="en-US" dirty="0" smtClean="0"/>
              <a:t>Started using upper/lower case, spaces, punctuation</a:t>
            </a:r>
          </a:p>
          <a:p>
            <a:pPr lvl="2"/>
            <a:r>
              <a:rPr lang="en-US" dirty="0" smtClean="0"/>
              <a:t>Standardized medieval Latin</a:t>
            </a:r>
          </a:p>
          <a:p>
            <a:pPr marL="457200" lvl="1" indent="0">
              <a:buNone/>
            </a:pPr>
            <a:r>
              <a:rPr lang="en-US" dirty="0" smtClean="0"/>
              <a:t>= set the stage for proper kingship and Christian expansion</a:t>
            </a:r>
          </a:p>
          <a:p>
            <a:pPr lvl="1"/>
            <a:r>
              <a:rPr lang="en-US" dirty="0" smtClean="0"/>
              <a:t>827-1000s renewed invasions by Muslims, Vikings</a:t>
            </a:r>
          </a:p>
          <a:p>
            <a:pPr lvl="2"/>
            <a:r>
              <a:rPr lang="en-US" dirty="0" smtClean="0"/>
              <a:t>Turned to feudalism for security and mutual obligation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3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771"/>
            <a:ext cx="4191000" cy="6770077"/>
          </a:xfrm>
        </p:spPr>
      </p:pic>
    </p:spTree>
    <p:extLst>
      <p:ext uri="{BB962C8B-B14F-4D97-AF65-F5344CB8AC3E}">
        <p14:creationId xmlns:p14="http://schemas.microsoft.com/office/powerpoint/2010/main" val="237215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Jan </a:t>
            </a:r>
            <a:r>
              <a:rPr lang="en-US" b="1" dirty="0" smtClean="0"/>
              <a:t>16, </a:t>
            </a:r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Pope Urban II’s speech and St. Benedict of </a:t>
            </a:r>
            <a:r>
              <a:rPr lang="en-US" dirty="0" err="1" smtClean="0"/>
              <a:t>Clairvaux’s</a:t>
            </a:r>
            <a:r>
              <a:rPr lang="en-US" dirty="0" smtClean="0"/>
              <a:t> letter to the Templars from yesterday’s Socratic Discussion, </a:t>
            </a:r>
            <a:r>
              <a:rPr lang="en-US" dirty="0" smtClean="0"/>
              <a:t>answer the question below in at least five sentences (a full paragraph):</a:t>
            </a:r>
          </a:p>
          <a:p>
            <a:r>
              <a:rPr lang="en-US" i="1" dirty="0" smtClean="0"/>
              <a:t>How did Christian motives for the violence of the Crusades compare to Islamic motives for the violence of their Jihads?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148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Crusades</a:t>
            </a:r>
          </a:p>
          <a:p>
            <a:pPr lvl="1"/>
            <a:r>
              <a:rPr lang="en-US" dirty="0" smtClean="0"/>
              <a:t>Started in 11</a:t>
            </a:r>
            <a:r>
              <a:rPr lang="en-US" baseline="30000" dirty="0" smtClean="0"/>
              <a:t>th</a:t>
            </a:r>
            <a:r>
              <a:rPr lang="en-US" dirty="0" smtClean="0"/>
              <a:t> C (1000s)</a:t>
            </a:r>
          </a:p>
          <a:p>
            <a:pPr lvl="2"/>
            <a:r>
              <a:rPr lang="en-US" dirty="0" smtClean="0"/>
              <a:t>Armed expeditions, led by popes</a:t>
            </a:r>
          </a:p>
          <a:p>
            <a:pPr lvl="2"/>
            <a:r>
              <a:rPr lang="en-US" dirty="0" smtClean="0"/>
              <a:t>An outgrowth of religious revival</a:t>
            </a:r>
          </a:p>
          <a:p>
            <a:pPr lvl="2"/>
            <a:r>
              <a:rPr lang="en-US" dirty="0" smtClean="0"/>
              <a:t>Brought West into contact with old forgotten ideas</a:t>
            </a:r>
          </a:p>
          <a:p>
            <a:pPr lvl="1"/>
            <a:r>
              <a:rPr lang="en-US" dirty="0" smtClean="0"/>
              <a:t>Western Europe tired of the Holy Lands (Israel) being controlled by Muslims</a:t>
            </a:r>
          </a:p>
          <a:p>
            <a:pPr lvl="2"/>
            <a:r>
              <a:rPr lang="en-US" dirty="0" smtClean="0"/>
              <a:t>That was where Jesus was born, preached, died</a:t>
            </a:r>
          </a:p>
          <a:p>
            <a:pPr lvl="2"/>
            <a:r>
              <a:rPr lang="en-US" dirty="0" smtClean="0"/>
              <a:t>Christians wanted to go on pilgrimages there</a:t>
            </a:r>
          </a:p>
          <a:p>
            <a:pPr lvl="1"/>
            <a:r>
              <a:rPr lang="en-US" dirty="0" smtClean="0"/>
              <a:t>1000s Seljuk and Ottoman Turks (Muslims) were making their way toward Constantinople</a:t>
            </a:r>
          </a:p>
          <a:p>
            <a:pPr lvl="2"/>
            <a:r>
              <a:rPr lang="en-US" dirty="0" smtClean="0"/>
              <a:t>The Catholic and Orthodox Churches who had parted in 1054 now wanted to reconcile to be stronger together against oncoming Muslims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Pope Urban II</a:t>
            </a:r>
          </a:p>
          <a:p>
            <a:pPr lvl="1"/>
            <a:r>
              <a:rPr lang="en-US" dirty="0" smtClean="0"/>
              <a:t>1042-1099</a:t>
            </a:r>
          </a:p>
          <a:p>
            <a:pPr lvl="1"/>
            <a:r>
              <a:rPr lang="en-US" dirty="0" smtClean="0"/>
              <a:t>1095 messengers from the Byzantine Empire came to ask for help against the Muslim Turks</a:t>
            </a:r>
          </a:p>
          <a:p>
            <a:pPr lvl="2"/>
            <a:r>
              <a:rPr lang="en-US" dirty="0" smtClean="0"/>
              <a:t>Urban made a speech calling Christian knights all over Europe to gather and march against the Muslims</a:t>
            </a:r>
          </a:p>
          <a:p>
            <a:pPr lvl="3"/>
            <a:r>
              <a:rPr lang="en-US" dirty="0" smtClean="0"/>
              <a:t>Calls especially on the Franks in Germany because Charlemagne had so recently made them powerful</a:t>
            </a:r>
          </a:p>
          <a:p>
            <a:pPr lvl="3"/>
            <a:r>
              <a:rPr lang="en-US" dirty="0" smtClean="0"/>
              <a:t>Pointed out that violence against Muslims would better save their souls than fighting each other at home</a:t>
            </a:r>
          </a:p>
        </p:txBody>
      </p:sp>
    </p:spTree>
    <p:extLst>
      <p:ext uri="{BB962C8B-B14F-4D97-AF65-F5344CB8AC3E}">
        <p14:creationId xmlns:p14="http://schemas.microsoft.com/office/powerpoint/2010/main" val="29247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Quiz				Jan 12,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“the last of the Roman philosophers, and the first of the scholastic theologians,” whose section in lecture 20 started on the second page?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the greatest king of the Frankish kingdom?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pope declared the First Crusade at a council in 1095?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year was the Children’s Crusade?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The First Crusade (1095-1099)</a:t>
            </a:r>
          </a:p>
          <a:p>
            <a:pPr lvl="1"/>
            <a:r>
              <a:rPr lang="en-US" dirty="0" smtClean="0"/>
              <a:t>Peter the Hermit led a violent mob that did nothing but raid churches and kill other Christians</a:t>
            </a:r>
          </a:p>
          <a:p>
            <a:pPr lvl="1"/>
            <a:r>
              <a:rPr lang="en-US" dirty="0" smtClean="0"/>
              <a:t>Better-equipped and disciplined armies led by lords</a:t>
            </a:r>
          </a:p>
          <a:p>
            <a:pPr lvl="2"/>
            <a:r>
              <a:rPr lang="en-US" dirty="0" smtClean="0"/>
              <a:t>Expected gifts of land as reward</a:t>
            </a:r>
          </a:p>
          <a:p>
            <a:pPr lvl="3"/>
            <a:r>
              <a:rPr lang="en-US" dirty="0" smtClean="0"/>
              <a:t>Byzantine emperor promised only if the lords promised allegiance to him</a:t>
            </a:r>
          </a:p>
          <a:p>
            <a:pPr lvl="2"/>
            <a:r>
              <a:rPr lang="en-US" dirty="0" smtClean="0"/>
              <a:t>Took back </a:t>
            </a:r>
            <a:r>
              <a:rPr lang="en-US" dirty="0" err="1" smtClean="0"/>
              <a:t>Nicea</a:t>
            </a:r>
            <a:r>
              <a:rPr lang="en-US" dirty="0" smtClean="0"/>
              <a:t>, Antioch, and Jerusalem</a:t>
            </a:r>
          </a:p>
          <a:p>
            <a:pPr lvl="3"/>
            <a:r>
              <a:rPr lang="en-US" dirty="0" smtClean="0"/>
              <a:t>Each spot became a crusader state, ruled under the Byzantine Empire by Western European lords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Templars</a:t>
            </a:r>
          </a:p>
          <a:p>
            <a:pPr lvl="1"/>
            <a:r>
              <a:rPr lang="en-US" dirty="0" smtClean="0"/>
              <a:t>Order of knights founded in 1119 to protect pilgrims</a:t>
            </a:r>
          </a:p>
          <a:p>
            <a:pPr lvl="1"/>
            <a:r>
              <a:rPr lang="en-US" dirty="0" smtClean="0"/>
              <a:t>Took vows of poverty, chastity, and obedience</a:t>
            </a:r>
          </a:p>
          <a:p>
            <a:pPr lvl="1"/>
            <a:r>
              <a:rPr lang="en-US" dirty="0" smtClean="0"/>
              <a:t>Headquarters near Solomon’s Temple</a:t>
            </a:r>
          </a:p>
          <a:p>
            <a:pPr lvl="1"/>
            <a:r>
              <a:rPr lang="en-US" dirty="0" smtClean="0"/>
              <a:t>Wore red crosses on white</a:t>
            </a:r>
          </a:p>
          <a:p>
            <a:pPr lvl="1"/>
            <a:r>
              <a:rPr lang="en-US" dirty="0" smtClean="0"/>
              <a:t>Other orders</a:t>
            </a:r>
          </a:p>
          <a:p>
            <a:pPr lvl="2"/>
            <a:r>
              <a:rPr lang="en-US" dirty="0" smtClean="0"/>
              <a:t>Cistercians</a:t>
            </a:r>
          </a:p>
          <a:p>
            <a:pPr lvl="2"/>
            <a:r>
              <a:rPr lang="en-US" dirty="0" err="1" smtClean="0"/>
              <a:t>Hospitallers</a:t>
            </a:r>
            <a:endParaRPr lang="en-US" dirty="0" smtClean="0"/>
          </a:p>
          <a:p>
            <a:pPr lvl="2"/>
            <a:r>
              <a:rPr lang="en-US" dirty="0" smtClean="0"/>
              <a:t>Teutonic Knights</a:t>
            </a:r>
          </a:p>
          <a:p>
            <a:pPr lvl="1"/>
            <a:r>
              <a:rPr lang="en-US" dirty="0" smtClean="0"/>
              <a:t>Caught up in getting wealthy</a:t>
            </a:r>
          </a:p>
          <a:p>
            <a:pPr lvl="2"/>
            <a:r>
              <a:rPr lang="en-US" dirty="0" smtClean="0"/>
              <a:t>Got gifts of land and churches for their work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238"/>
            <a:ext cx="2759549" cy="3757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628900"/>
            <a:ext cx="6086475" cy="422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4065683" cy="3089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7797" cy="31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Second Crusade (1144-1149)</a:t>
            </a:r>
          </a:p>
          <a:p>
            <a:pPr lvl="1"/>
            <a:r>
              <a:rPr lang="en-US" dirty="0" smtClean="0"/>
              <a:t>Muslims retook one of the crusader states</a:t>
            </a:r>
          </a:p>
          <a:p>
            <a:pPr lvl="1"/>
            <a:r>
              <a:rPr lang="en-US" dirty="0" smtClean="0"/>
              <a:t>Bernard of </a:t>
            </a:r>
            <a:r>
              <a:rPr lang="en-US" dirty="0" err="1" smtClean="0"/>
              <a:t>Clairvaux</a:t>
            </a:r>
            <a:r>
              <a:rPr lang="en-US" dirty="0" smtClean="0"/>
              <a:t> preached</a:t>
            </a:r>
          </a:p>
          <a:p>
            <a:pPr lvl="2"/>
            <a:r>
              <a:rPr lang="en-US" dirty="0" smtClean="0"/>
              <a:t>The Kings of France and Germany joined the crusade</a:t>
            </a:r>
          </a:p>
          <a:p>
            <a:pPr lvl="2"/>
            <a:r>
              <a:rPr lang="en-US" dirty="0" smtClean="0"/>
              <a:t>But it failed</a:t>
            </a:r>
          </a:p>
          <a:p>
            <a:pPr lvl="3"/>
            <a:r>
              <a:rPr lang="en-US" dirty="0" smtClean="0"/>
              <a:t>Bad relations with Byzantines</a:t>
            </a:r>
          </a:p>
          <a:p>
            <a:pPr lvl="3"/>
            <a:r>
              <a:rPr lang="en-US" dirty="0" smtClean="0"/>
              <a:t>Lords of crusaders states didn’t want newcomers</a:t>
            </a:r>
          </a:p>
          <a:p>
            <a:pPr lvl="1"/>
            <a:r>
              <a:rPr lang="en-US" dirty="0" smtClean="0"/>
              <a:t>Muslims got a new leader – Saladin</a:t>
            </a:r>
          </a:p>
          <a:p>
            <a:pPr lvl="2"/>
            <a:r>
              <a:rPr lang="en-US" dirty="0" smtClean="0"/>
              <a:t>Took back Jerusalem</a:t>
            </a:r>
          </a:p>
          <a:p>
            <a:r>
              <a:rPr lang="en-US" dirty="0" smtClean="0"/>
              <a:t>Third Crusade (1189-1192)</a:t>
            </a:r>
          </a:p>
          <a:p>
            <a:pPr lvl="1"/>
            <a:r>
              <a:rPr lang="en-US" dirty="0" smtClean="0"/>
              <a:t>Richard the Lionhearted, later king of England</a:t>
            </a:r>
          </a:p>
          <a:p>
            <a:pPr lvl="2"/>
            <a:r>
              <a:rPr lang="en-US" dirty="0" smtClean="0"/>
              <a:t>Couldn’t take back Jerusalem, but got Saladin to sign a treaty allowing Christians to visit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994081"/>
            <a:ext cx="3570514" cy="4829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14" y="21770"/>
            <a:ext cx="5606586" cy="39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838200"/>
            <a:ext cx="9207863" cy="5179423"/>
          </a:xfrm>
        </p:spPr>
      </p:pic>
    </p:spTree>
    <p:extLst>
      <p:ext uri="{BB962C8B-B14F-4D97-AF65-F5344CB8AC3E}">
        <p14:creationId xmlns:p14="http://schemas.microsoft.com/office/powerpoint/2010/main" val="686388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Other crusades</a:t>
            </a:r>
          </a:p>
          <a:p>
            <a:pPr lvl="1"/>
            <a:r>
              <a:rPr lang="en-US" dirty="0" smtClean="0"/>
              <a:t>Not successful</a:t>
            </a:r>
          </a:p>
          <a:p>
            <a:pPr lvl="1"/>
            <a:r>
              <a:rPr lang="en-US" dirty="0" smtClean="0"/>
              <a:t>Violent against each other more often than against Muslims</a:t>
            </a:r>
          </a:p>
          <a:p>
            <a:pPr lvl="1"/>
            <a:r>
              <a:rPr lang="en-US" dirty="0" smtClean="0"/>
              <a:t>But did reduce number of quarrelsome knights in Europe</a:t>
            </a:r>
          </a:p>
          <a:p>
            <a:pPr lvl="1"/>
            <a:r>
              <a:rPr lang="en-US" dirty="0" smtClean="0"/>
              <a:t>Gave Western Europe confidence that it did not always have to be on the defensive against Muslims</a:t>
            </a:r>
          </a:p>
          <a:p>
            <a:pPr lvl="1"/>
            <a:r>
              <a:rPr lang="en-US" dirty="0" smtClean="0"/>
              <a:t>Hurt Catholic-Orthodox relations</a:t>
            </a:r>
          </a:p>
        </p:txBody>
      </p:sp>
    </p:spTree>
    <p:extLst>
      <p:ext uri="{BB962C8B-B14F-4D97-AF65-F5344CB8AC3E}">
        <p14:creationId xmlns:p14="http://schemas.microsoft.com/office/powerpoint/2010/main" val="11087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Grading the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Boethius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Charlemagne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Urban 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Muhammad died in 632</a:t>
            </a:r>
          </a:p>
          <a:p>
            <a:pPr lvl="1"/>
            <a:r>
              <a:rPr lang="en-US" dirty="0" smtClean="0"/>
              <a:t>Had not named a successor</a:t>
            </a:r>
          </a:p>
          <a:p>
            <a:pPr lvl="2"/>
            <a:r>
              <a:rPr lang="en-US" dirty="0" smtClean="0"/>
              <a:t>Some selected Abu Bakr (wealthy merchant, </a:t>
            </a:r>
            <a:r>
              <a:rPr lang="en-US" dirty="0" err="1" smtClean="0"/>
              <a:t>Muhummad’s</a:t>
            </a:r>
            <a:r>
              <a:rPr lang="en-US" dirty="0" smtClean="0"/>
              <a:t> father-in-law) as </a:t>
            </a:r>
            <a:r>
              <a:rPr lang="en-US" i="1" dirty="0" smtClean="0"/>
              <a:t>caliph</a:t>
            </a:r>
            <a:endParaRPr lang="en-US" dirty="0" smtClean="0"/>
          </a:p>
          <a:p>
            <a:pPr lvl="2"/>
            <a:r>
              <a:rPr lang="en-US" dirty="0" smtClean="0"/>
              <a:t>Later, Muhammad’s son-in-law became caliph</a:t>
            </a:r>
          </a:p>
          <a:p>
            <a:pPr lvl="3"/>
            <a:r>
              <a:rPr lang="en-US" dirty="0" smtClean="0"/>
              <a:t>When he died, a general became caliph and made the position hereditary for his family, creating the Umayyad dynasty</a:t>
            </a:r>
          </a:p>
          <a:p>
            <a:pPr lvl="4"/>
            <a:r>
              <a:rPr lang="en-US" dirty="0" smtClean="0"/>
              <a:t>Moved the capital from Medina to Damascus</a:t>
            </a:r>
          </a:p>
          <a:p>
            <a:pPr lvl="4"/>
            <a:r>
              <a:rPr lang="en-US" dirty="0" smtClean="0"/>
              <a:t>The Shi’ites would only accept </a:t>
            </a:r>
            <a:r>
              <a:rPr lang="en-US" dirty="0" err="1" smtClean="0"/>
              <a:t>descendents</a:t>
            </a:r>
            <a:r>
              <a:rPr lang="en-US" dirty="0" smtClean="0"/>
              <a:t> of Muhammad’s son-in-law</a:t>
            </a:r>
          </a:p>
          <a:p>
            <a:pPr lvl="4"/>
            <a:r>
              <a:rPr lang="en-US" dirty="0" smtClean="0"/>
              <a:t>Sunnis accepted </a:t>
            </a:r>
            <a:r>
              <a:rPr lang="en-US" dirty="0" err="1" smtClean="0"/>
              <a:t>Umayyads</a:t>
            </a:r>
            <a:r>
              <a:rPr lang="en-US" dirty="0" smtClean="0"/>
              <a:t> as true rulers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= This division exists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Made it a tradition to make raids on their enemies</a:t>
            </a:r>
          </a:p>
          <a:p>
            <a:pPr lvl="1"/>
            <a:r>
              <a:rPr lang="en-US" dirty="0" smtClean="0"/>
              <a:t>Called it the </a:t>
            </a:r>
            <a:r>
              <a:rPr lang="en-US" i="1" dirty="0" smtClean="0"/>
              <a:t>jihad</a:t>
            </a:r>
            <a:r>
              <a:rPr lang="en-US" dirty="0" smtClean="0"/>
              <a:t> (striving in the way of the Lord)</a:t>
            </a:r>
          </a:p>
          <a:p>
            <a:pPr lvl="2"/>
            <a:r>
              <a:rPr lang="en-US" dirty="0" smtClean="0"/>
              <a:t>Not meant to convert people</a:t>
            </a:r>
          </a:p>
          <a:p>
            <a:pPr lvl="1"/>
            <a:r>
              <a:rPr lang="en-US" dirty="0" smtClean="0"/>
              <a:t>636 – defeated the Byzantine army</a:t>
            </a:r>
          </a:p>
          <a:p>
            <a:pPr lvl="1"/>
            <a:r>
              <a:rPr lang="en-US" dirty="0" smtClean="0"/>
              <a:t>640 – Syria fell</a:t>
            </a:r>
          </a:p>
          <a:p>
            <a:pPr lvl="1"/>
            <a:r>
              <a:rPr lang="en-US" dirty="0" smtClean="0"/>
              <a:t>650 – the entire Persian empire was under Muslim control</a:t>
            </a:r>
          </a:p>
          <a:p>
            <a:pPr lvl="1"/>
            <a:r>
              <a:rPr lang="en-US" dirty="0" smtClean="0"/>
              <a:t>720s – Egypt, North Africa, and Spain were all under Muslim rule</a:t>
            </a:r>
          </a:p>
          <a:p>
            <a:pPr lvl="1"/>
            <a:r>
              <a:rPr lang="en-US" dirty="0" smtClean="0"/>
              <a:t>732 – Muslim expansion in Europe was stopped at the Battle of Tours, in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3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05800" cy="6831521"/>
          </a:xfrm>
        </p:spPr>
      </p:pic>
    </p:spTree>
    <p:extLst>
      <p:ext uri="{BB962C8B-B14F-4D97-AF65-F5344CB8AC3E}">
        <p14:creationId xmlns:p14="http://schemas.microsoft.com/office/powerpoint/2010/main" val="234528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/9</a:t>
            </a:r>
            <a:r>
              <a:rPr lang="en-US" baseline="30000" dirty="0" smtClean="0"/>
              <a:t>th</a:t>
            </a:r>
            <a:r>
              <a:rPr lang="en-US" dirty="0" smtClean="0"/>
              <a:t> Centuries = golden age of Islam</a:t>
            </a:r>
          </a:p>
          <a:p>
            <a:pPr lvl="1"/>
            <a:r>
              <a:rPr lang="en-US" dirty="0" smtClean="0"/>
              <a:t>Gathered Arabic, Byzantine, Persian, and Indian writings in their raids</a:t>
            </a:r>
          </a:p>
          <a:p>
            <a:pPr lvl="1"/>
            <a:r>
              <a:rPr lang="en-US" dirty="0" smtClean="0"/>
              <a:t>Translated them</a:t>
            </a:r>
          </a:p>
          <a:p>
            <a:pPr lvl="1"/>
            <a:r>
              <a:rPr lang="en-US" dirty="0" smtClean="0"/>
              <a:t>Commented on them</a:t>
            </a:r>
          </a:p>
          <a:p>
            <a:pPr lvl="1"/>
            <a:r>
              <a:rPr lang="en-US" dirty="0" smtClean="0"/>
              <a:t>Preserved them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century (High Middle Ages) Westerners were re-exposed to this old literature</a:t>
            </a:r>
          </a:p>
          <a:p>
            <a:pPr lvl="2"/>
            <a:r>
              <a:rPr lang="en-US" dirty="0" smtClean="0"/>
              <a:t>Because the violent Early Middle Ages were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Boethius</a:t>
            </a:r>
          </a:p>
          <a:p>
            <a:pPr lvl="1"/>
            <a:r>
              <a:rPr lang="en-US" dirty="0" smtClean="0"/>
              <a:t>475-524</a:t>
            </a:r>
          </a:p>
          <a:p>
            <a:pPr lvl="1"/>
            <a:r>
              <a:rPr lang="en-US" dirty="0" smtClean="0"/>
              <a:t>Descended from a prominent Roman senatorial family</a:t>
            </a:r>
          </a:p>
          <a:p>
            <a:pPr lvl="1"/>
            <a:r>
              <a:rPr lang="en-US" dirty="0" smtClean="0"/>
              <a:t>Served under Theodoric, king of the Goths</a:t>
            </a:r>
          </a:p>
          <a:p>
            <a:pPr lvl="2"/>
            <a:r>
              <a:rPr lang="en-US" dirty="0" smtClean="0"/>
              <a:t>Got on the wrong political side during a controversy</a:t>
            </a:r>
          </a:p>
          <a:p>
            <a:pPr lvl="2"/>
            <a:r>
              <a:rPr lang="en-US" dirty="0" smtClean="0"/>
              <a:t>In jail, awaiting execution, wrote </a:t>
            </a:r>
            <a:r>
              <a:rPr lang="en-US" i="1" dirty="0" smtClean="0"/>
              <a:t>The Consolation of Philosophy</a:t>
            </a:r>
          </a:p>
          <a:p>
            <a:pPr lvl="3"/>
            <a:r>
              <a:rPr lang="en-US" dirty="0" smtClean="0"/>
              <a:t>Combination of faith and philosophy</a:t>
            </a:r>
          </a:p>
          <a:p>
            <a:pPr lvl="3"/>
            <a:r>
              <a:rPr lang="en-US" dirty="0" smtClean="0"/>
              <a:t>Dante, Boccaccio, Chaucer, Elizabeth I respected him</a:t>
            </a:r>
          </a:p>
        </p:txBody>
      </p:sp>
    </p:spTree>
    <p:extLst>
      <p:ext uri="{BB962C8B-B14F-4D97-AF65-F5344CB8AC3E}">
        <p14:creationId xmlns:p14="http://schemas.microsoft.com/office/powerpoint/2010/main" val="29710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2443"/>
          </a:xfrm>
        </p:spPr>
      </p:pic>
    </p:spTree>
    <p:extLst>
      <p:ext uri="{BB962C8B-B14F-4D97-AF65-F5344CB8AC3E}">
        <p14:creationId xmlns:p14="http://schemas.microsoft.com/office/powerpoint/2010/main" val="72847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1088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Bellwork   Jan 12, 2015</vt:lpstr>
      <vt:lpstr>Quiz    Jan 12, 2015</vt:lpstr>
      <vt:lpstr>Grading the Quiz</vt:lpstr>
      <vt:lpstr>PowerPoint Presentation</vt:lpstr>
      <vt:lpstr>PowerPoint Presentation</vt:lpstr>
      <vt:lpstr>PowerPoint Presentation</vt:lpstr>
      <vt:lpstr>PowerPoint Presentation</vt:lpstr>
      <vt:lpstr>The Crusades</vt:lpstr>
      <vt:lpstr>PowerPoint Presentation</vt:lpstr>
      <vt:lpstr>PowerPoint Presentation</vt:lpstr>
      <vt:lpstr>Bellwork   Jan 13,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Bellwork   Jan 16,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Jan 12, 2015</dc:title>
  <dc:creator>Jill Buccola</dc:creator>
  <cp:lastModifiedBy>Jill Buccola</cp:lastModifiedBy>
  <cp:revision>19</cp:revision>
  <dcterms:created xsi:type="dcterms:W3CDTF">2015-01-10T19:05:00Z</dcterms:created>
  <dcterms:modified xsi:type="dcterms:W3CDTF">2015-01-15T16:46:32Z</dcterms:modified>
</cp:coreProperties>
</file>