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9" r:id="rId5"/>
    <p:sldId id="268" r:id="rId6"/>
    <p:sldId id="280" r:id="rId7"/>
    <p:sldId id="270" r:id="rId8"/>
    <p:sldId id="271" r:id="rId9"/>
    <p:sldId id="272" r:id="rId10"/>
    <p:sldId id="282" r:id="rId11"/>
    <p:sldId id="260" r:id="rId12"/>
    <p:sldId id="261" r:id="rId13"/>
    <p:sldId id="262" r:id="rId14"/>
    <p:sldId id="273" r:id="rId15"/>
    <p:sldId id="274" r:id="rId16"/>
    <p:sldId id="275" r:id="rId17"/>
    <p:sldId id="276" r:id="rId18"/>
    <p:sldId id="277" r:id="rId19"/>
    <p:sldId id="263" r:id="rId20"/>
    <p:sldId id="264" r:id="rId21"/>
    <p:sldId id="265" r:id="rId22"/>
    <p:sldId id="278" r:id="rId23"/>
    <p:sldId id="279" r:id="rId24"/>
    <p:sldId id="267"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Jan 26, 2015</a:t>
            </a:r>
            <a:endParaRPr lang="en-US" b="1" dirty="0"/>
          </a:p>
        </p:txBody>
      </p:sp>
      <p:sp>
        <p:nvSpPr>
          <p:cNvPr id="3" name="Content Placeholder 2"/>
          <p:cNvSpPr>
            <a:spLocks noGrp="1"/>
          </p:cNvSpPr>
          <p:nvPr>
            <p:ph idx="1"/>
          </p:nvPr>
        </p:nvSpPr>
        <p:spPr/>
        <p:txBody>
          <a:bodyPr/>
          <a:lstStyle/>
          <a:p>
            <a:r>
              <a:rPr lang="en-US" dirty="0" smtClean="0"/>
              <a:t>Using the last paragraph on page 442, answer the question below in at least five sentences (a full paragraph) – </a:t>
            </a:r>
          </a:p>
          <a:p>
            <a:r>
              <a:rPr lang="en-US" i="1" dirty="0" smtClean="0"/>
              <a:t>How did the events of the late Middle Ages destabilize Western European society?</a:t>
            </a:r>
            <a:endParaRPr lang="en-US" i="1" dirty="0"/>
          </a:p>
        </p:txBody>
      </p:sp>
    </p:spTree>
    <p:extLst>
      <p:ext uri="{BB962C8B-B14F-4D97-AF65-F5344CB8AC3E}">
        <p14:creationId xmlns:p14="http://schemas.microsoft.com/office/powerpoint/2010/main" val="192754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9958"/>
            <a:ext cx="5029200" cy="67880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174" y="1905000"/>
            <a:ext cx="4105826" cy="49334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382" y="30967"/>
            <a:ext cx="1250658" cy="1874033"/>
          </a:xfrm>
          <a:prstGeom prst="rect">
            <a:avLst/>
          </a:prstGeom>
        </p:spPr>
      </p:pic>
    </p:spTree>
    <p:extLst>
      <p:ext uri="{BB962C8B-B14F-4D97-AF65-F5344CB8AC3E}">
        <p14:creationId xmlns:p14="http://schemas.microsoft.com/office/powerpoint/2010/main" val="2693765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Jan 27, 2015</a:t>
            </a:r>
            <a:endParaRPr lang="en-US" b="1" dirty="0"/>
          </a:p>
        </p:txBody>
      </p:sp>
      <p:sp>
        <p:nvSpPr>
          <p:cNvPr id="3" name="Content Placeholder 2"/>
          <p:cNvSpPr>
            <a:spLocks noGrp="1"/>
          </p:cNvSpPr>
          <p:nvPr>
            <p:ph idx="1"/>
          </p:nvPr>
        </p:nvSpPr>
        <p:spPr/>
        <p:txBody>
          <a:bodyPr>
            <a:normAutofit fontScale="92500"/>
          </a:bodyPr>
          <a:lstStyle/>
          <a:p>
            <a:r>
              <a:rPr lang="en-US" dirty="0" smtClean="0"/>
              <a:t>Choose one of the categories below, and using pages 513-518, describe how the Renaissance was a rebirth in that category of life:</a:t>
            </a:r>
          </a:p>
          <a:p>
            <a:pPr lvl="1"/>
            <a:r>
              <a:rPr lang="en-US" dirty="0" smtClean="0"/>
              <a:t>Politics (starts at the second paragraph of 513)</a:t>
            </a:r>
          </a:p>
          <a:p>
            <a:pPr lvl="1"/>
            <a:r>
              <a:rPr lang="en-US" dirty="0" smtClean="0"/>
              <a:t>Writing (starts at the last full paragraph of 514)</a:t>
            </a:r>
          </a:p>
          <a:p>
            <a:pPr lvl="1"/>
            <a:r>
              <a:rPr lang="en-US" dirty="0" smtClean="0"/>
              <a:t>Economics (starts at the first full paragraph of 515)</a:t>
            </a:r>
          </a:p>
          <a:p>
            <a:pPr lvl="1"/>
            <a:r>
              <a:rPr lang="en-US" dirty="0" smtClean="0"/>
              <a:t>Exploration (starts at the first full paragraph of 516)</a:t>
            </a:r>
          </a:p>
          <a:p>
            <a:pPr lvl="1"/>
            <a:r>
              <a:rPr lang="en-US" dirty="0" smtClean="0"/>
              <a:t>Social mobility (starts at the last paragraph of 516)</a:t>
            </a:r>
          </a:p>
          <a:p>
            <a:pPr lvl="1"/>
            <a:r>
              <a:rPr lang="en-US" dirty="0" smtClean="0"/>
              <a:t>Studying (starts at the first </a:t>
            </a:r>
            <a:r>
              <a:rPr lang="en-US" smtClean="0"/>
              <a:t>full paragraph of 517)</a:t>
            </a:r>
            <a:endParaRPr lang="en-US" dirty="0"/>
          </a:p>
        </p:txBody>
      </p:sp>
    </p:spTree>
    <p:extLst>
      <p:ext uri="{BB962C8B-B14F-4D97-AF65-F5344CB8AC3E}">
        <p14:creationId xmlns:p14="http://schemas.microsoft.com/office/powerpoint/2010/main" val="321348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Quiz	</a:t>
            </a:r>
            <a:r>
              <a:rPr lang="en-US" b="1" dirty="0"/>
              <a:t>			Jan </a:t>
            </a:r>
            <a:r>
              <a:rPr lang="en-US" b="1" dirty="0" smtClean="0"/>
              <a:t>27, </a:t>
            </a:r>
            <a:r>
              <a:rPr lang="en-US" b="1" dirty="0"/>
              <a:t>2015</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“Most historical periods are false, labels and categories imposed by modern historians looking backward.” But the label Renaissance came from whom?</a:t>
            </a:r>
          </a:p>
          <a:p>
            <a:pPr marL="514350" indent="-514350">
              <a:buFont typeface="+mj-lt"/>
              <a:buAutoNum type="arabicPeriod"/>
            </a:pPr>
            <a:r>
              <a:rPr lang="en-US" dirty="0" smtClean="0"/>
              <a:t>What was </a:t>
            </a:r>
            <a:r>
              <a:rPr lang="en-US" dirty="0" err="1" smtClean="0"/>
              <a:t>Niccolo</a:t>
            </a:r>
            <a:r>
              <a:rPr lang="en-US" dirty="0" smtClean="0"/>
              <a:t> Machiavelli’s lifespan?</a:t>
            </a:r>
          </a:p>
          <a:p>
            <a:pPr marL="514350" indent="-514350">
              <a:buFont typeface="+mj-lt"/>
              <a:buAutoNum type="arabicPeriod"/>
            </a:pPr>
            <a:r>
              <a:rPr lang="en-US" dirty="0" smtClean="0"/>
              <a:t>What was Vasco da Gama’s lifespan?</a:t>
            </a:r>
          </a:p>
          <a:p>
            <a:pPr marL="514350" indent="-514350">
              <a:buFont typeface="+mj-lt"/>
              <a:buAutoNum type="arabicPeriod"/>
            </a:pPr>
            <a:r>
              <a:rPr lang="en-US" dirty="0" smtClean="0"/>
              <a:t>Renaissance Humanists thought studying humans and their actions was like studying who?</a:t>
            </a:r>
            <a:endParaRPr lang="en-US" dirty="0"/>
          </a:p>
        </p:txBody>
      </p:sp>
    </p:spTree>
    <p:extLst>
      <p:ext uri="{BB962C8B-B14F-4D97-AF65-F5344CB8AC3E}">
        <p14:creationId xmlns:p14="http://schemas.microsoft.com/office/powerpoint/2010/main" val="301015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the Quiz</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people living then</a:t>
            </a:r>
          </a:p>
          <a:p>
            <a:pPr marL="514350" indent="-514350">
              <a:buFont typeface="+mj-lt"/>
              <a:buAutoNum type="arabicPeriod"/>
            </a:pPr>
            <a:r>
              <a:rPr lang="en-US" dirty="0" smtClean="0"/>
              <a:t>1469-1527</a:t>
            </a:r>
          </a:p>
          <a:p>
            <a:pPr marL="514350" indent="-514350">
              <a:buFont typeface="+mj-lt"/>
              <a:buAutoNum type="arabicPeriod"/>
            </a:pPr>
            <a:r>
              <a:rPr lang="en-US" dirty="0" smtClean="0"/>
              <a:t>1460-1529</a:t>
            </a:r>
          </a:p>
          <a:p>
            <a:pPr marL="514350" indent="-514350">
              <a:buFont typeface="+mj-lt"/>
              <a:buAutoNum type="arabicPeriod"/>
            </a:pPr>
            <a:r>
              <a:rPr lang="en-US" dirty="0" smtClean="0"/>
              <a:t>God</a:t>
            </a:r>
            <a:endParaRPr lang="en-US" dirty="0"/>
          </a:p>
        </p:txBody>
      </p:sp>
    </p:spTree>
    <p:extLst>
      <p:ext uri="{BB962C8B-B14F-4D97-AF65-F5344CB8AC3E}">
        <p14:creationId xmlns:p14="http://schemas.microsoft.com/office/powerpoint/2010/main" val="375108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88684"/>
            <a:ext cx="5334000" cy="6775847"/>
          </a:xfrm>
          <a:prstGeom prst="rect">
            <a:avLst/>
          </a:prstGeom>
        </p:spPr>
      </p:pic>
      <p:sp>
        <p:nvSpPr>
          <p:cNvPr id="3" name="Content Placeholder 2"/>
          <p:cNvSpPr>
            <a:spLocks noGrp="1"/>
          </p:cNvSpPr>
          <p:nvPr>
            <p:ph idx="1"/>
          </p:nvPr>
        </p:nvSpPr>
        <p:spPr>
          <a:xfrm>
            <a:off x="457200" y="457200"/>
            <a:ext cx="8229600" cy="5668963"/>
          </a:xfrm>
        </p:spPr>
        <p:txBody>
          <a:bodyPr/>
          <a:lstStyle/>
          <a:p>
            <a:r>
              <a:rPr lang="en-US" dirty="0" smtClean="0"/>
              <a:t>Galileo Galilei</a:t>
            </a:r>
          </a:p>
          <a:p>
            <a:pPr lvl="1"/>
            <a:r>
              <a:rPr lang="en-US" dirty="0" smtClean="0"/>
              <a:t>1564-1642, Florentine (Italian)</a:t>
            </a:r>
          </a:p>
          <a:p>
            <a:pPr lvl="1"/>
            <a:r>
              <a:rPr lang="en-US" dirty="0" smtClean="0"/>
              <a:t>Invented telescope, supported Copernicus’ heliocentric theory</a:t>
            </a:r>
          </a:p>
          <a:p>
            <a:pPr lvl="1"/>
            <a:r>
              <a:rPr lang="en-US" dirty="0" smtClean="0"/>
              <a:t>The pope and a Catholic court condemned </a:t>
            </a:r>
            <a:r>
              <a:rPr lang="en-US" dirty="0" err="1" smtClean="0"/>
              <a:t>Heliocentrism</a:t>
            </a:r>
            <a:r>
              <a:rPr lang="en-US" dirty="0" smtClean="0"/>
              <a:t> as contrary to Scripture</a:t>
            </a:r>
          </a:p>
          <a:p>
            <a:pPr lvl="2"/>
            <a:r>
              <a:rPr lang="en-US" dirty="0" smtClean="0"/>
              <a:t>Galileo put under house arrest for the rest of his life (9 years)</a:t>
            </a:r>
          </a:p>
          <a:p>
            <a:pPr lvl="2"/>
            <a:r>
              <a:rPr lang="en-US" dirty="0" smtClean="0"/>
              <a:t>Not allowed to publish anything anymore, but what he wrote then was published later</a:t>
            </a:r>
            <a:endParaRPr lang="en-US" dirty="0"/>
          </a:p>
        </p:txBody>
      </p:sp>
    </p:spTree>
    <p:extLst>
      <p:ext uri="{BB962C8B-B14F-4D97-AF65-F5344CB8AC3E}">
        <p14:creationId xmlns:p14="http://schemas.microsoft.com/office/powerpoint/2010/main" val="67231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209" y="19594"/>
            <a:ext cx="5656082" cy="6858000"/>
          </a:xfrm>
          <a:prstGeom prst="rect">
            <a:avLst/>
          </a:prstGeom>
        </p:spPr>
      </p:pic>
      <p:sp>
        <p:nvSpPr>
          <p:cNvPr id="3" name="Content Placeholder 2"/>
          <p:cNvSpPr>
            <a:spLocks noGrp="1"/>
          </p:cNvSpPr>
          <p:nvPr>
            <p:ph idx="1"/>
          </p:nvPr>
        </p:nvSpPr>
        <p:spPr>
          <a:xfrm>
            <a:off x="457200" y="457200"/>
            <a:ext cx="8229600" cy="6019800"/>
          </a:xfrm>
        </p:spPr>
        <p:txBody>
          <a:bodyPr>
            <a:normAutofit lnSpcReduction="10000"/>
          </a:bodyPr>
          <a:lstStyle/>
          <a:p>
            <a:r>
              <a:rPr lang="en-US" dirty="0" smtClean="0"/>
              <a:t>Christopher Columbus</a:t>
            </a:r>
          </a:p>
          <a:p>
            <a:pPr lvl="1"/>
            <a:r>
              <a:rPr lang="en-US" dirty="0" smtClean="0"/>
              <a:t>1450-1506, Genoese (Italian)</a:t>
            </a:r>
          </a:p>
          <a:p>
            <a:pPr lvl="1"/>
            <a:r>
              <a:rPr lang="en-US" dirty="0" smtClean="0"/>
              <a:t>Explorer, navigator, colonizer</a:t>
            </a:r>
          </a:p>
          <a:p>
            <a:pPr lvl="2"/>
            <a:r>
              <a:rPr lang="en-US" dirty="0" smtClean="0"/>
              <a:t>Worked for years to convince various kings to fund his expedition to find a new route to the East</a:t>
            </a:r>
          </a:p>
          <a:p>
            <a:pPr lvl="3"/>
            <a:r>
              <a:rPr lang="en-US" dirty="0" smtClean="0"/>
              <a:t>Because since the fall of Constantinople to Muslims in 1453, Europeans could not go east anymore</a:t>
            </a:r>
          </a:p>
          <a:p>
            <a:pPr lvl="3"/>
            <a:r>
              <a:rPr lang="en-US" dirty="0" smtClean="0"/>
              <a:t>Finally got Ferdinand and Isabella of Spain to do it</a:t>
            </a:r>
          </a:p>
          <a:p>
            <a:pPr lvl="4"/>
            <a:r>
              <a:rPr lang="en-US" dirty="0" smtClean="0"/>
              <a:t>1492, they had just finished 500 years of trying to get the Muslims out of Spain</a:t>
            </a:r>
          </a:p>
          <a:p>
            <a:pPr lvl="4"/>
            <a:r>
              <a:rPr lang="en-US" dirty="0" smtClean="0"/>
              <a:t>Now they had money to spend on Columbus’ idea</a:t>
            </a:r>
          </a:p>
          <a:p>
            <a:pPr lvl="2"/>
            <a:r>
              <a:rPr lang="en-US" dirty="0" smtClean="0"/>
              <a:t>Discovery of the Americas completely changed what Europeans thought of the world</a:t>
            </a:r>
          </a:p>
          <a:p>
            <a:pPr lvl="3"/>
            <a:r>
              <a:rPr lang="en-US" dirty="0" smtClean="0"/>
              <a:t>If there was a whole new continent they hadn’t even known about, what about other things?</a:t>
            </a:r>
          </a:p>
          <a:p>
            <a:pPr lvl="4"/>
            <a:r>
              <a:rPr lang="en-US" dirty="0" smtClean="0"/>
              <a:t>Science, morality, laws, etc.?</a:t>
            </a:r>
            <a:endParaRPr lang="en-US" dirty="0"/>
          </a:p>
        </p:txBody>
      </p:sp>
    </p:spTree>
    <p:extLst>
      <p:ext uri="{BB962C8B-B14F-4D97-AF65-F5344CB8AC3E}">
        <p14:creationId xmlns:p14="http://schemas.microsoft.com/office/powerpoint/2010/main" val="672313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Notes				Jan 27, 2015</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Reformation 1517-today</a:t>
            </a:r>
          </a:p>
          <a:p>
            <a:pPr lvl="1"/>
            <a:r>
              <a:rPr lang="en-US" dirty="0" smtClean="0"/>
              <a:t>Lead-up to the Reformation</a:t>
            </a:r>
          </a:p>
          <a:p>
            <a:pPr lvl="2"/>
            <a:r>
              <a:rPr lang="en-US" dirty="0" smtClean="0"/>
              <a:t>Western Schism/Black Death/Renaissance</a:t>
            </a:r>
          </a:p>
          <a:p>
            <a:pPr lvl="3"/>
            <a:r>
              <a:rPr lang="en-US" dirty="0"/>
              <a:t>Loss of respect for office of pope</a:t>
            </a:r>
          </a:p>
          <a:p>
            <a:pPr lvl="3"/>
            <a:r>
              <a:rPr lang="en-US" dirty="0" smtClean="0"/>
              <a:t>Loss of faith</a:t>
            </a:r>
          </a:p>
          <a:p>
            <a:pPr lvl="3"/>
            <a:r>
              <a:rPr lang="en-US" dirty="0" smtClean="0"/>
              <a:t>Increase in Humanism</a:t>
            </a:r>
          </a:p>
          <a:p>
            <a:pPr lvl="2"/>
            <a:r>
              <a:rPr lang="en-US" dirty="0" smtClean="0"/>
              <a:t>Pope Leo X</a:t>
            </a:r>
          </a:p>
          <a:p>
            <a:pPr lvl="3"/>
            <a:r>
              <a:rPr lang="en-US" dirty="0" smtClean="0"/>
              <a:t>Wants to be a good Renaissance pope and remodel Rome</a:t>
            </a:r>
          </a:p>
          <a:p>
            <a:pPr lvl="4"/>
            <a:r>
              <a:rPr lang="en-US" dirty="0" smtClean="0"/>
              <a:t>Needs money, so sells “indulgences”</a:t>
            </a:r>
          </a:p>
          <a:p>
            <a:pPr lvl="1"/>
            <a:r>
              <a:rPr lang="en-US" dirty="0" smtClean="0"/>
              <a:t>When the Catholic Church in the West was split into many parts</a:t>
            </a:r>
          </a:p>
          <a:p>
            <a:pPr lvl="2"/>
            <a:r>
              <a:rPr lang="en-US" dirty="0" smtClean="0"/>
              <a:t>“Protestant” churches emerged</a:t>
            </a:r>
            <a:endParaRPr lang="en-US" dirty="0"/>
          </a:p>
        </p:txBody>
      </p:sp>
    </p:spTree>
    <p:extLst>
      <p:ext uri="{BB962C8B-B14F-4D97-AF65-F5344CB8AC3E}">
        <p14:creationId xmlns:p14="http://schemas.microsoft.com/office/powerpoint/2010/main" val="2575067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029" y="3657600"/>
            <a:ext cx="2021971" cy="3200400"/>
          </a:xfrm>
          <a:prstGeom prst="rect">
            <a:avLst/>
          </a:prstGeom>
        </p:spPr>
      </p:pic>
      <p:sp>
        <p:nvSpPr>
          <p:cNvPr id="3" name="Content Placeholder 2"/>
          <p:cNvSpPr>
            <a:spLocks noGrp="1"/>
          </p:cNvSpPr>
          <p:nvPr>
            <p:ph idx="1"/>
          </p:nvPr>
        </p:nvSpPr>
        <p:spPr>
          <a:xfrm>
            <a:off x="457200" y="304800"/>
            <a:ext cx="8229600" cy="6477000"/>
          </a:xfrm>
        </p:spPr>
        <p:txBody>
          <a:bodyPr>
            <a:normAutofit fontScale="92500" lnSpcReduction="10000"/>
          </a:bodyPr>
          <a:lstStyle/>
          <a:p>
            <a:r>
              <a:rPr lang="en-US" dirty="0"/>
              <a:t>Martin </a:t>
            </a:r>
            <a:r>
              <a:rPr lang="en-US" dirty="0" smtClean="0"/>
              <a:t>Luther</a:t>
            </a:r>
          </a:p>
          <a:p>
            <a:pPr lvl="1"/>
            <a:r>
              <a:rPr lang="en-US" dirty="0" smtClean="0"/>
              <a:t>1483-1546, German</a:t>
            </a:r>
          </a:p>
          <a:p>
            <a:pPr lvl="1"/>
            <a:r>
              <a:rPr lang="en-US" dirty="0" smtClean="0"/>
              <a:t>Catholic priest, professor of theology</a:t>
            </a:r>
          </a:p>
          <a:p>
            <a:pPr lvl="1"/>
            <a:r>
              <a:rPr lang="en-US" dirty="0" smtClean="0"/>
              <a:t>Disagreed with sale of indulgences</a:t>
            </a:r>
          </a:p>
          <a:p>
            <a:pPr lvl="2"/>
            <a:r>
              <a:rPr lang="en-US" dirty="0" smtClean="0"/>
              <a:t>Said one could not buy God’s forgiveness</a:t>
            </a:r>
          </a:p>
          <a:p>
            <a:pPr lvl="2"/>
            <a:r>
              <a:rPr lang="en-US" dirty="0" smtClean="0"/>
              <a:t>Argued that one could not even work for God’s forgiveness, but that God forgives based on faith</a:t>
            </a:r>
          </a:p>
          <a:p>
            <a:pPr lvl="1"/>
            <a:r>
              <a:rPr lang="en-US" dirty="0" smtClean="0"/>
              <a:t>Posted 95 “Theses” (arguments)</a:t>
            </a:r>
          </a:p>
          <a:p>
            <a:pPr lvl="2"/>
            <a:r>
              <a:rPr lang="en-US" dirty="0" smtClean="0"/>
              <a:t>On the door of the church in </a:t>
            </a:r>
            <a:r>
              <a:rPr lang="en-US" dirty="0" err="1" smtClean="0"/>
              <a:t>Wittenburg</a:t>
            </a:r>
            <a:endParaRPr lang="en-US" dirty="0" smtClean="0"/>
          </a:p>
          <a:p>
            <a:pPr lvl="2"/>
            <a:r>
              <a:rPr lang="en-US" dirty="0" smtClean="0"/>
              <a:t>Tried by a court of the Holy Roman Empire</a:t>
            </a:r>
          </a:p>
          <a:p>
            <a:pPr lvl="3"/>
            <a:r>
              <a:rPr lang="en-US" dirty="0" smtClean="0"/>
              <a:t>He said “Here I Stand”</a:t>
            </a:r>
          </a:p>
          <a:p>
            <a:pPr lvl="3"/>
            <a:r>
              <a:rPr lang="en-US" dirty="0" smtClean="0"/>
              <a:t>The Pope excommunicated him</a:t>
            </a:r>
          </a:p>
          <a:p>
            <a:pPr lvl="3"/>
            <a:r>
              <a:rPr lang="en-US" dirty="0" smtClean="0"/>
              <a:t>The Holy Roman Emperor declared him an outlaw</a:t>
            </a:r>
          </a:p>
          <a:p>
            <a:pPr lvl="3"/>
            <a:r>
              <a:rPr lang="en-US" dirty="0" smtClean="0"/>
              <a:t>A German prince hid him in his castle, where he translated the New Testament into German</a:t>
            </a:r>
          </a:p>
          <a:p>
            <a:pPr lvl="1"/>
            <a:r>
              <a:rPr lang="en-US" dirty="0" smtClean="0"/>
              <a:t>Started a revolution among Catholics, and many left the church to start their own churches</a:t>
            </a:r>
          </a:p>
          <a:p>
            <a:pPr lvl="1"/>
            <a:endParaRPr lang="en-US" dirty="0"/>
          </a:p>
        </p:txBody>
      </p:sp>
    </p:spTree>
    <p:extLst>
      <p:ext uri="{BB962C8B-B14F-4D97-AF65-F5344CB8AC3E}">
        <p14:creationId xmlns:p14="http://schemas.microsoft.com/office/powerpoint/2010/main" val="1681829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1" y="2860128"/>
            <a:ext cx="3124200" cy="3997872"/>
          </a:xfrm>
          <a:prstGeom prst="rect">
            <a:avLst/>
          </a:prstGeom>
        </p:spPr>
      </p:pic>
      <p:sp>
        <p:nvSpPr>
          <p:cNvPr id="3" name="Content Placeholder 2"/>
          <p:cNvSpPr>
            <a:spLocks noGrp="1"/>
          </p:cNvSpPr>
          <p:nvPr>
            <p:ph idx="1"/>
          </p:nvPr>
        </p:nvSpPr>
        <p:spPr>
          <a:xfrm>
            <a:off x="457200" y="304800"/>
            <a:ext cx="8229600" cy="6553200"/>
          </a:xfrm>
        </p:spPr>
        <p:txBody>
          <a:bodyPr>
            <a:normAutofit fontScale="92500" lnSpcReduction="20000"/>
          </a:bodyPr>
          <a:lstStyle/>
          <a:p>
            <a:r>
              <a:rPr lang="en-US" dirty="0" smtClean="0"/>
              <a:t>John Calvin</a:t>
            </a:r>
          </a:p>
          <a:p>
            <a:pPr lvl="1"/>
            <a:r>
              <a:rPr lang="en-US" dirty="0" smtClean="0"/>
              <a:t>1509-1564, French</a:t>
            </a:r>
          </a:p>
          <a:p>
            <a:pPr lvl="1"/>
            <a:r>
              <a:rPr lang="en-US" dirty="0" smtClean="0"/>
              <a:t>Trained as a humanist lawyer, broke with the Catholic Church in 1530</a:t>
            </a:r>
          </a:p>
          <a:p>
            <a:pPr lvl="1"/>
            <a:r>
              <a:rPr lang="en-US" dirty="0" smtClean="0"/>
              <a:t>Became well-respected pastor, founder of Calvinism</a:t>
            </a:r>
          </a:p>
          <a:p>
            <a:pPr lvl="2"/>
            <a:r>
              <a:rPr lang="en-US" dirty="0" smtClean="0"/>
              <a:t>Reformed, Congregational, and Presbyterian churches follow Calvinism</a:t>
            </a:r>
          </a:p>
          <a:p>
            <a:pPr lvl="2"/>
            <a:r>
              <a:rPr lang="en-US" dirty="0" smtClean="0"/>
              <a:t>Violence against Protestants in France forced him to flee to Geneva, Switzerland</a:t>
            </a:r>
          </a:p>
          <a:p>
            <a:pPr lvl="2"/>
            <a:r>
              <a:rPr lang="en-US" dirty="0" smtClean="0"/>
              <a:t>Wrote </a:t>
            </a:r>
            <a:r>
              <a:rPr lang="en-US" i="1" dirty="0" smtClean="0"/>
              <a:t>The Institutes of the Christian Religion</a:t>
            </a:r>
          </a:p>
          <a:p>
            <a:pPr lvl="3"/>
            <a:r>
              <a:rPr lang="en-US" dirty="0" smtClean="0"/>
              <a:t>His arguments have been simplified by his followers into five parts</a:t>
            </a:r>
          </a:p>
          <a:p>
            <a:pPr lvl="4"/>
            <a:r>
              <a:rPr lang="en-US" b="1" dirty="0"/>
              <a:t>T</a:t>
            </a:r>
            <a:r>
              <a:rPr lang="en-US" dirty="0"/>
              <a:t>otal Depravity (also known as Total Inability and Original Sin)</a:t>
            </a:r>
          </a:p>
          <a:p>
            <a:pPr lvl="4"/>
            <a:r>
              <a:rPr lang="en-US" b="1" dirty="0"/>
              <a:t>U</a:t>
            </a:r>
            <a:r>
              <a:rPr lang="en-US" dirty="0"/>
              <a:t>nconditional Election</a:t>
            </a:r>
          </a:p>
          <a:p>
            <a:pPr lvl="4"/>
            <a:r>
              <a:rPr lang="en-US" b="1" dirty="0"/>
              <a:t>L</a:t>
            </a:r>
            <a:r>
              <a:rPr lang="en-US" dirty="0"/>
              <a:t>imited Atonement (also known as Particular Atonement)</a:t>
            </a:r>
          </a:p>
          <a:p>
            <a:pPr lvl="4"/>
            <a:r>
              <a:rPr lang="en-US" b="1" dirty="0"/>
              <a:t>I</a:t>
            </a:r>
            <a:r>
              <a:rPr lang="en-US" dirty="0"/>
              <a:t>rresistible Grace</a:t>
            </a:r>
          </a:p>
          <a:p>
            <a:pPr lvl="4"/>
            <a:r>
              <a:rPr lang="en-US" b="1" dirty="0"/>
              <a:t>P</a:t>
            </a:r>
            <a:r>
              <a:rPr lang="en-US" dirty="0"/>
              <a:t>erseverance of the Saints (also known as Once Saved Always Saved)</a:t>
            </a:r>
          </a:p>
        </p:txBody>
      </p:sp>
    </p:spTree>
    <p:extLst>
      <p:ext uri="{BB962C8B-B14F-4D97-AF65-F5344CB8AC3E}">
        <p14:creationId xmlns:p14="http://schemas.microsoft.com/office/powerpoint/2010/main" val="26783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Jan 29, 2015</a:t>
            </a:r>
            <a:endParaRPr lang="en-US" b="1" dirty="0"/>
          </a:p>
        </p:txBody>
      </p:sp>
      <p:sp>
        <p:nvSpPr>
          <p:cNvPr id="3" name="Content Placeholder 2"/>
          <p:cNvSpPr>
            <a:spLocks noGrp="1"/>
          </p:cNvSpPr>
          <p:nvPr>
            <p:ph idx="1"/>
          </p:nvPr>
        </p:nvSpPr>
        <p:spPr/>
        <p:txBody>
          <a:bodyPr/>
          <a:lstStyle/>
          <a:p>
            <a:r>
              <a:rPr lang="en-US" dirty="0" smtClean="0"/>
              <a:t>Using the last full paragraph on page 574 and the paragraph that starts on page 574 and ends on 575, answer the question below in at least five sentences (a full paragraph) – </a:t>
            </a:r>
          </a:p>
          <a:p>
            <a:r>
              <a:rPr lang="en-US" i="1" dirty="0" smtClean="0"/>
              <a:t>What did Tetzel offer, how did Luther disagree with Tetzel, and how did Luther’s ideas spread quickly throughout Europe?</a:t>
            </a:r>
            <a:endParaRPr lang="en-US" i="1" dirty="0"/>
          </a:p>
        </p:txBody>
      </p:sp>
    </p:spTree>
    <p:extLst>
      <p:ext uri="{BB962C8B-B14F-4D97-AF65-F5344CB8AC3E}">
        <p14:creationId xmlns:p14="http://schemas.microsoft.com/office/powerpoint/2010/main" val="321348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Quiz	</a:t>
            </a:r>
            <a:r>
              <a:rPr lang="en-US" b="1" dirty="0"/>
              <a:t>			Jan 26, 2015</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Which English king was mentioned on the first page?</a:t>
            </a:r>
          </a:p>
          <a:p>
            <a:pPr marL="514350" indent="-514350">
              <a:buFont typeface="+mj-lt"/>
              <a:buAutoNum type="arabicPeriod"/>
            </a:pPr>
            <a:r>
              <a:rPr lang="en-US" dirty="0" smtClean="0"/>
              <a:t>Which pope was mentioned on the second page as a pope who sought to reform politics?</a:t>
            </a:r>
          </a:p>
          <a:p>
            <a:pPr marL="514350" indent="-514350">
              <a:buFont typeface="+mj-lt"/>
              <a:buAutoNum type="arabicPeriod"/>
            </a:pPr>
            <a:r>
              <a:rPr lang="en-US" dirty="0" smtClean="0"/>
              <a:t>What three cultures were part of the </a:t>
            </a:r>
            <a:r>
              <a:rPr lang="en-US" i="1" dirty="0" smtClean="0"/>
              <a:t>Reconquista</a:t>
            </a:r>
            <a:r>
              <a:rPr lang="en-US" dirty="0" smtClean="0"/>
              <a:t> on the Iberian Peninsula (Spain) until Ferdinand and Isabella?</a:t>
            </a:r>
          </a:p>
          <a:p>
            <a:pPr marL="514350" indent="-514350">
              <a:buFont typeface="+mj-lt"/>
              <a:buAutoNum type="arabicPeriod"/>
            </a:pPr>
            <a:r>
              <a:rPr lang="en-US" dirty="0" smtClean="0"/>
              <a:t>What were the years of ONE of these events? Avignon Papacy, Great Schism, severe famines, or Black Death (write down the years of more than one event, get extra credit)</a:t>
            </a:r>
            <a:endParaRPr lang="en-US" dirty="0"/>
          </a:p>
        </p:txBody>
      </p:sp>
    </p:spTree>
    <p:extLst>
      <p:ext uri="{BB962C8B-B14F-4D97-AF65-F5344CB8AC3E}">
        <p14:creationId xmlns:p14="http://schemas.microsoft.com/office/powerpoint/2010/main" val="957046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Quiz	</a:t>
            </a:r>
            <a:r>
              <a:rPr lang="en-US" b="1" dirty="0"/>
              <a:t>			Jan </a:t>
            </a:r>
            <a:r>
              <a:rPr lang="en-US" b="1" dirty="0" smtClean="0"/>
              <a:t>29, </a:t>
            </a:r>
            <a:r>
              <a:rPr lang="en-US" b="1" dirty="0"/>
              <a:t>2015</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“At the same time as the Church’s institutional triumphs, common men and women across Europe became increasingly active in their ____________”</a:t>
            </a:r>
          </a:p>
          <a:p>
            <a:pPr marL="514350" indent="-514350">
              <a:buFont typeface="+mj-lt"/>
              <a:buAutoNum type="arabicPeriod"/>
            </a:pPr>
            <a:r>
              <a:rPr lang="en-US" dirty="0" smtClean="0"/>
              <a:t>On what day did Luther nail his 95 theses on the church door?</a:t>
            </a:r>
          </a:p>
          <a:p>
            <a:pPr marL="514350" indent="-514350">
              <a:buFont typeface="+mj-lt"/>
              <a:buAutoNum type="arabicPeriod"/>
            </a:pPr>
            <a:r>
              <a:rPr lang="en-US" dirty="0" smtClean="0"/>
              <a:t>Who hid Luther in one of his castles?</a:t>
            </a:r>
          </a:p>
          <a:p>
            <a:pPr marL="514350" indent="-514350">
              <a:buFont typeface="+mj-lt"/>
              <a:buAutoNum type="arabicPeriod"/>
            </a:pPr>
            <a:r>
              <a:rPr lang="en-US" dirty="0" smtClean="0"/>
              <a:t>Who was named “Defender of the Faith” by Pope Leo X?</a:t>
            </a:r>
          </a:p>
          <a:p>
            <a:pPr marL="514350" indent="-514350">
              <a:buFont typeface="+mj-lt"/>
              <a:buAutoNum type="arabicPeriod"/>
            </a:pPr>
            <a:r>
              <a:rPr lang="en-US" dirty="0" smtClean="0"/>
              <a:t>Extra Credit: why did Spain not get reformed? Why did it stay Catholic?</a:t>
            </a:r>
            <a:endParaRPr lang="en-US" dirty="0"/>
          </a:p>
        </p:txBody>
      </p:sp>
    </p:spTree>
    <p:extLst>
      <p:ext uri="{BB962C8B-B14F-4D97-AF65-F5344CB8AC3E}">
        <p14:creationId xmlns:p14="http://schemas.microsoft.com/office/powerpoint/2010/main" val="3010150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the Quiz</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Religious devotion</a:t>
            </a:r>
          </a:p>
          <a:p>
            <a:pPr marL="514350" indent="-514350">
              <a:buFont typeface="+mj-lt"/>
              <a:buAutoNum type="arabicPeriod"/>
            </a:pPr>
            <a:r>
              <a:rPr lang="en-US" dirty="0" smtClean="0"/>
              <a:t>October 31, 1517</a:t>
            </a:r>
          </a:p>
          <a:p>
            <a:pPr marL="514350" indent="-514350">
              <a:buFont typeface="+mj-lt"/>
              <a:buAutoNum type="arabicPeriod"/>
            </a:pPr>
            <a:r>
              <a:rPr lang="en-US" dirty="0" smtClean="0"/>
              <a:t>Frederick of Saxony</a:t>
            </a:r>
          </a:p>
          <a:p>
            <a:pPr marL="514350" indent="-514350">
              <a:buFont typeface="+mj-lt"/>
              <a:buAutoNum type="arabicPeriod"/>
            </a:pPr>
            <a:r>
              <a:rPr lang="en-US" dirty="0" smtClean="0"/>
              <a:t>Henry VIII</a:t>
            </a:r>
          </a:p>
          <a:p>
            <a:pPr marL="514350" indent="-514350">
              <a:buFont typeface="+mj-lt"/>
              <a:buAutoNum type="arabicPeriod"/>
            </a:pPr>
            <a:r>
              <a:rPr lang="en-US" dirty="0" smtClean="0"/>
              <a:t>Extra credit: Because the Archbishop of Toledo made sure the Catholic Church in Spain was free of indulgences and other abuses.</a:t>
            </a:r>
            <a:endParaRPr lang="en-US" dirty="0"/>
          </a:p>
        </p:txBody>
      </p:sp>
    </p:spTree>
    <p:extLst>
      <p:ext uri="{BB962C8B-B14F-4D97-AF65-F5344CB8AC3E}">
        <p14:creationId xmlns:p14="http://schemas.microsoft.com/office/powerpoint/2010/main" val="375108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2973583"/>
            <a:ext cx="2209801" cy="3884417"/>
          </a:xfrm>
          <a:prstGeom prst="rect">
            <a:avLst/>
          </a:prstGeom>
        </p:spPr>
      </p:pic>
      <p:sp>
        <p:nvSpPr>
          <p:cNvPr id="3" name="Content Placeholder 2"/>
          <p:cNvSpPr>
            <a:spLocks noGrp="1"/>
          </p:cNvSpPr>
          <p:nvPr>
            <p:ph idx="1"/>
          </p:nvPr>
        </p:nvSpPr>
        <p:spPr>
          <a:xfrm>
            <a:off x="457200" y="457200"/>
            <a:ext cx="8229600" cy="5668963"/>
          </a:xfrm>
        </p:spPr>
        <p:txBody>
          <a:bodyPr/>
          <a:lstStyle/>
          <a:p>
            <a:r>
              <a:rPr lang="en-US" dirty="0" smtClean="0"/>
              <a:t>Henry VIII</a:t>
            </a:r>
          </a:p>
          <a:p>
            <a:pPr lvl="1"/>
            <a:r>
              <a:rPr lang="en-US" dirty="0" smtClean="0"/>
              <a:t>1509-1547, English king</a:t>
            </a:r>
          </a:p>
          <a:p>
            <a:pPr lvl="1"/>
            <a:r>
              <a:rPr lang="en-US" dirty="0" smtClean="0"/>
              <a:t>Founder of English Reformation</a:t>
            </a:r>
          </a:p>
          <a:p>
            <a:pPr lvl="2"/>
            <a:r>
              <a:rPr lang="en-US" dirty="0" smtClean="0"/>
              <a:t>First wife couldn’t have children, wanted to divorce her</a:t>
            </a:r>
          </a:p>
          <a:p>
            <a:pPr lvl="2"/>
            <a:r>
              <a:rPr lang="en-US" dirty="0" smtClean="0"/>
              <a:t>Catholic Church wouldn’t let him</a:t>
            </a:r>
          </a:p>
          <a:p>
            <a:pPr lvl="2"/>
            <a:r>
              <a:rPr lang="en-US" dirty="0" smtClean="0"/>
              <a:t>Declared the English Church free of the pope, and himself as the pope of the English Church</a:t>
            </a:r>
          </a:p>
          <a:p>
            <a:pPr lvl="2"/>
            <a:r>
              <a:rPr lang="en-US" dirty="0" smtClean="0"/>
              <a:t>The Anglican Church (Church of England) still acted very Catholic, but simply had a different head</a:t>
            </a:r>
          </a:p>
          <a:p>
            <a:pPr lvl="1"/>
            <a:r>
              <a:rPr lang="en-US" dirty="0" smtClean="0"/>
              <a:t>Ended up having six wives</a:t>
            </a:r>
          </a:p>
          <a:p>
            <a:pPr lvl="2"/>
            <a:r>
              <a:rPr lang="en-US" dirty="0" smtClean="0"/>
              <a:t>Two executed, two died, one divorced, one widowed</a:t>
            </a:r>
            <a:endParaRPr lang="en-US" dirty="0"/>
          </a:p>
        </p:txBody>
      </p:sp>
    </p:spTree>
    <p:extLst>
      <p:ext uri="{BB962C8B-B14F-4D97-AF65-F5344CB8AC3E}">
        <p14:creationId xmlns:p14="http://schemas.microsoft.com/office/powerpoint/2010/main" val="267836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2308860"/>
            <a:ext cx="3657600" cy="4549140"/>
          </a:xfrm>
          <a:prstGeom prst="rect">
            <a:avLst/>
          </a:prstGeom>
        </p:spPr>
      </p:pic>
      <p:sp>
        <p:nvSpPr>
          <p:cNvPr id="3" name="Content Placeholder 2"/>
          <p:cNvSpPr>
            <a:spLocks noGrp="1"/>
          </p:cNvSpPr>
          <p:nvPr>
            <p:ph idx="1"/>
          </p:nvPr>
        </p:nvSpPr>
        <p:spPr>
          <a:xfrm>
            <a:off x="457200" y="457200"/>
            <a:ext cx="8229600" cy="6019800"/>
          </a:xfrm>
        </p:spPr>
        <p:txBody>
          <a:bodyPr>
            <a:normAutofit lnSpcReduction="10000"/>
          </a:bodyPr>
          <a:lstStyle/>
          <a:p>
            <a:r>
              <a:rPr lang="en-US" dirty="0" smtClean="0"/>
              <a:t>Thomas More</a:t>
            </a:r>
          </a:p>
          <a:p>
            <a:pPr lvl="1"/>
            <a:r>
              <a:rPr lang="en-US" dirty="0" smtClean="0"/>
              <a:t>1478-1535, advisor to Henry VIII</a:t>
            </a:r>
          </a:p>
          <a:p>
            <a:pPr lvl="1"/>
            <a:r>
              <a:rPr lang="en-US" dirty="0" smtClean="0"/>
              <a:t>Renaissance Humanist</a:t>
            </a:r>
          </a:p>
          <a:p>
            <a:pPr lvl="1"/>
            <a:r>
              <a:rPr lang="en-US" dirty="0" smtClean="0"/>
              <a:t>Opposed the ideas of Luther and other Reformers</a:t>
            </a:r>
          </a:p>
          <a:p>
            <a:pPr lvl="1"/>
            <a:r>
              <a:rPr lang="en-US" dirty="0" smtClean="0"/>
              <a:t>Wrote </a:t>
            </a:r>
            <a:r>
              <a:rPr lang="en-US" i="1" dirty="0" smtClean="0"/>
              <a:t>Utopia</a:t>
            </a:r>
            <a:r>
              <a:rPr lang="en-US" dirty="0" smtClean="0"/>
              <a:t>, a book that made fun of an idea that was becoming popular during the Age of Discovery, that humans could live together without government happily and healthily</a:t>
            </a:r>
          </a:p>
          <a:p>
            <a:pPr lvl="1"/>
            <a:r>
              <a:rPr lang="en-US" dirty="0" smtClean="0"/>
              <a:t>Told Henry VIII not to divorce or split with the Church</a:t>
            </a:r>
          </a:p>
          <a:p>
            <a:pPr lvl="2"/>
            <a:r>
              <a:rPr lang="en-US" dirty="0" smtClean="0"/>
              <a:t>Henry later had him executed</a:t>
            </a:r>
          </a:p>
          <a:p>
            <a:pPr lvl="1"/>
            <a:r>
              <a:rPr lang="en-US" dirty="0" smtClean="0"/>
              <a:t>Now a saint to Catholics and Anglicans, and honored by the Soviet Union</a:t>
            </a:r>
            <a:endParaRPr lang="en-US" dirty="0"/>
          </a:p>
        </p:txBody>
      </p:sp>
    </p:spTree>
    <p:extLst>
      <p:ext uri="{BB962C8B-B14F-4D97-AF65-F5344CB8AC3E}">
        <p14:creationId xmlns:p14="http://schemas.microsoft.com/office/powerpoint/2010/main" val="267836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Socratic Seminar on the Renaissance and the Reformation</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Read and annotate silently.</a:t>
            </a:r>
            <a:endParaRPr lang="en-US" dirty="0" smtClean="0"/>
          </a:p>
        </p:txBody>
      </p:sp>
    </p:spTree>
    <p:extLst>
      <p:ext uri="{BB962C8B-B14F-4D97-AF65-F5344CB8AC3E}">
        <p14:creationId xmlns:p14="http://schemas.microsoft.com/office/powerpoint/2010/main" val="21090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Jan 30, 2015</a:t>
            </a:r>
            <a:endParaRPr lang="en-US" b="1" dirty="0"/>
          </a:p>
        </p:txBody>
      </p:sp>
      <p:sp>
        <p:nvSpPr>
          <p:cNvPr id="3" name="Content Placeholder 2"/>
          <p:cNvSpPr>
            <a:spLocks noGrp="1"/>
          </p:cNvSpPr>
          <p:nvPr>
            <p:ph idx="1"/>
          </p:nvPr>
        </p:nvSpPr>
        <p:spPr/>
        <p:txBody>
          <a:bodyPr/>
          <a:lstStyle/>
          <a:p>
            <a:r>
              <a:rPr lang="en-US" dirty="0" smtClean="0"/>
              <a:t>Finish reading the Socratic Seminar packet from yesterday.</a:t>
            </a:r>
            <a:endParaRPr lang="en-US" i="1" dirty="0"/>
          </a:p>
        </p:txBody>
      </p:sp>
    </p:spTree>
    <p:extLst>
      <p:ext uri="{BB962C8B-B14F-4D97-AF65-F5344CB8AC3E}">
        <p14:creationId xmlns:p14="http://schemas.microsoft.com/office/powerpoint/2010/main" val="103169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the Quiz</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Alfred the Great</a:t>
            </a:r>
          </a:p>
          <a:p>
            <a:pPr marL="514350" indent="-514350">
              <a:buFont typeface="+mj-lt"/>
              <a:buAutoNum type="arabicPeriod"/>
            </a:pPr>
            <a:r>
              <a:rPr lang="en-US" dirty="0" smtClean="0"/>
              <a:t>Gregory VII</a:t>
            </a:r>
          </a:p>
          <a:p>
            <a:pPr marL="514350" indent="-514350">
              <a:buFont typeface="+mj-lt"/>
              <a:buAutoNum type="arabicPeriod"/>
            </a:pPr>
            <a:r>
              <a:rPr lang="en-US" dirty="0" smtClean="0"/>
              <a:t>Christian, Jewish, Islamic</a:t>
            </a:r>
          </a:p>
          <a:p>
            <a:pPr marL="514350" indent="-514350">
              <a:buFont typeface="+mj-lt"/>
              <a:buAutoNum type="arabicPeriod"/>
            </a:pPr>
            <a:r>
              <a:rPr lang="en-US" dirty="0" smtClean="0"/>
              <a:t>They only had to write down one range of dates, but if they wrote down more, give them one extra point per each extra range – </a:t>
            </a:r>
          </a:p>
          <a:p>
            <a:pPr marL="914400" lvl="1" indent="-514350">
              <a:buFont typeface="+mj-lt"/>
              <a:buAutoNum type="arabicPeriod"/>
            </a:pPr>
            <a:r>
              <a:rPr lang="en-US" dirty="0" smtClean="0"/>
              <a:t>Avignon Papacy: 1305-1378</a:t>
            </a:r>
          </a:p>
          <a:p>
            <a:pPr marL="914400" lvl="1" indent="-514350">
              <a:buFont typeface="+mj-lt"/>
              <a:buAutoNum type="arabicPeriod"/>
            </a:pPr>
            <a:r>
              <a:rPr lang="en-US" dirty="0" smtClean="0"/>
              <a:t>Great Schism: 1378-1417</a:t>
            </a:r>
          </a:p>
          <a:p>
            <a:pPr marL="914400" lvl="1" indent="-514350">
              <a:buFont typeface="+mj-lt"/>
              <a:buAutoNum type="arabicPeriod"/>
            </a:pPr>
            <a:r>
              <a:rPr lang="en-US" dirty="0" smtClean="0"/>
              <a:t>Severe famines: 1315-1322</a:t>
            </a:r>
          </a:p>
          <a:p>
            <a:pPr marL="914400" lvl="1" indent="-514350">
              <a:buFont typeface="+mj-lt"/>
              <a:buAutoNum type="arabicPeriod"/>
            </a:pPr>
            <a:r>
              <a:rPr lang="en-US" dirty="0" smtClean="0"/>
              <a:t>Black Death: 1348-1349</a:t>
            </a:r>
            <a:endParaRPr lang="en-US" dirty="0"/>
          </a:p>
        </p:txBody>
      </p:sp>
    </p:spTree>
    <p:extLst>
      <p:ext uri="{BB962C8B-B14F-4D97-AF65-F5344CB8AC3E}">
        <p14:creationId xmlns:p14="http://schemas.microsoft.com/office/powerpoint/2010/main" val="999576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Notes				Jan 26, 2015</a:t>
            </a:r>
            <a:endParaRPr lang="en-US" b="1"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dirty="0" smtClean="0"/>
              <a:t>Late Middle Ages 1300-1500</a:t>
            </a:r>
          </a:p>
          <a:p>
            <a:pPr lvl="1"/>
            <a:r>
              <a:rPr lang="en-US" dirty="0" smtClean="0"/>
              <a:t>Breakdown of the society Western Europe had built since the fall of Rome</a:t>
            </a:r>
          </a:p>
          <a:p>
            <a:pPr lvl="2"/>
            <a:r>
              <a:rPr lang="en-US" dirty="0"/>
              <a:t>Avignon Papacy: </a:t>
            </a:r>
            <a:r>
              <a:rPr lang="en-US" dirty="0" smtClean="0"/>
              <a:t>1305-1378</a:t>
            </a:r>
          </a:p>
          <a:p>
            <a:pPr lvl="3"/>
            <a:r>
              <a:rPr lang="en-US" dirty="0" smtClean="0"/>
              <a:t>Pope got tired of living in Rome, moved to France</a:t>
            </a:r>
          </a:p>
          <a:p>
            <a:pPr lvl="3"/>
            <a:r>
              <a:rPr lang="en-US" dirty="0" smtClean="0"/>
              <a:t>7 popes lived in France until one finally came back to the traditional home of popes (because of Peter and Paul)</a:t>
            </a:r>
          </a:p>
          <a:p>
            <a:pPr lvl="3"/>
            <a:r>
              <a:rPr lang="en-US" dirty="0" smtClean="0"/>
              <a:t>Catholics worried popes were getting corrupted in worldly France</a:t>
            </a:r>
            <a:endParaRPr lang="en-US" dirty="0"/>
          </a:p>
          <a:p>
            <a:pPr lvl="2"/>
            <a:r>
              <a:rPr lang="en-US" dirty="0"/>
              <a:t>Great Schism: </a:t>
            </a:r>
            <a:r>
              <a:rPr lang="en-US" dirty="0" smtClean="0"/>
              <a:t>1378-1417</a:t>
            </a:r>
          </a:p>
          <a:p>
            <a:pPr lvl="3"/>
            <a:r>
              <a:rPr lang="en-US" dirty="0" smtClean="0"/>
              <a:t>Actually the Western Schism (not to be confused with the 1054 Great Schism between Catholic and Orthodox)</a:t>
            </a:r>
          </a:p>
          <a:p>
            <a:pPr lvl="3"/>
            <a:r>
              <a:rPr lang="en-US" dirty="0" smtClean="0"/>
              <a:t>Two popes at once, and later three at once</a:t>
            </a:r>
          </a:p>
          <a:p>
            <a:pPr lvl="3"/>
            <a:r>
              <a:rPr lang="en-US" dirty="0" smtClean="0"/>
              <a:t>Catholics not agreeing on who leads them</a:t>
            </a:r>
            <a:endParaRPr lang="en-US" dirty="0"/>
          </a:p>
          <a:p>
            <a:pPr lvl="2"/>
            <a:r>
              <a:rPr lang="en-US" dirty="0"/>
              <a:t>Severe famines: </a:t>
            </a:r>
            <a:r>
              <a:rPr lang="en-US" dirty="0" smtClean="0"/>
              <a:t>1315-1322 / Black </a:t>
            </a:r>
            <a:r>
              <a:rPr lang="en-US" dirty="0"/>
              <a:t>Death: </a:t>
            </a:r>
            <a:r>
              <a:rPr lang="en-US" dirty="0" smtClean="0"/>
              <a:t>1348-1349</a:t>
            </a:r>
          </a:p>
          <a:p>
            <a:pPr lvl="3"/>
            <a:r>
              <a:rPr lang="en-US" dirty="0" smtClean="0"/>
              <a:t>Catholics wondering about what God is doing</a:t>
            </a:r>
          </a:p>
        </p:txBody>
      </p:sp>
    </p:spTree>
    <p:extLst>
      <p:ext uri="{BB962C8B-B14F-4D97-AF65-F5344CB8AC3E}">
        <p14:creationId xmlns:p14="http://schemas.microsoft.com/office/powerpoint/2010/main" val="250456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Renaissance </a:t>
            </a:r>
            <a:r>
              <a:rPr lang="en-US" dirty="0" smtClean="0"/>
              <a:t>1500-1700</a:t>
            </a:r>
          </a:p>
          <a:p>
            <a:pPr lvl="1"/>
            <a:r>
              <a:rPr lang="en-US" dirty="0" smtClean="0"/>
              <a:t>Outgrowth of:</a:t>
            </a:r>
          </a:p>
          <a:p>
            <a:pPr lvl="2"/>
            <a:r>
              <a:rPr lang="en-US" dirty="0"/>
              <a:t>I</a:t>
            </a:r>
            <a:r>
              <a:rPr lang="en-US" dirty="0" smtClean="0"/>
              <a:t>nstability of Late Middle Ages</a:t>
            </a:r>
          </a:p>
          <a:p>
            <a:pPr lvl="2"/>
            <a:r>
              <a:rPr lang="en-US" dirty="0" smtClean="0"/>
              <a:t>Growing power of Italian merchants/shipping</a:t>
            </a:r>
          </a:p>
          <a:p>
            <a:pPr lvl="1"/>
            <a:r>
              <a:rPr lang="en-US" dirty="0" smtClean="0"/>
              <a:t>Means “rebirth”</a:t>
            </a:r>
          </a:p>
          <a:p>
            <a:pPr lvl="2"/>
            <a:r>
              <a:rPr lang="en-US" dirty="0" smtClean="0"/>
              <a:t>Westerners continuing the rediscovery of old documents the Muslims had kept</a:t>
            </a:r>
          </a:p>
          <a:p>
            <a:pPr lvl="2"/>
            <a:r>
              <a:rPr lang="en-US" dirty="0" smtClean="0"/>
              <a:t>Merchants/shipping needing new science and technology</a:t>
            </a:r>
          </a:p>
          <a:p>
            <a:pPr lvl="1"/>
            <a:r>
              <a:rPr lang="en-US" dirty="0" smtClean="0"/>
              <a:t>An age of discovery in science and land</a:t>
            </a:r>
          </a:p>
          <a:p>
            <a:pPr lvl="2"/>
            <a:r>
              <a:rPr lang="en-US" dirty="0" smtClean="0"/>
              <a:t>Still a very Christian society, but some begin to question God’s importance</a:t>
            </a:r>
          </a:p>
        </p:txBody>
      </p:sp>
    </p:spTree>
    <p:extLst>
      <p:ext uri="{BB962C8B-B14F-4D97-AF65-F5344CB8AC3E}">
        <p14:creationId xmlns:p14="http://schemas.microsoft.com/office/powerpoint/2010/main" val="141950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Johannes Gutenberg</a:t>
            </a:r>
          </a:p>
          <a:p>
            <a:pPr lvl="1"/>
            <a:r>
              <a:rPr lang="en-US" dirty="0" smtClean="0"/>
              <a:t>1398-1468, German</a:t>
            </a:r>
          </a:p>
          <a:p>
            <a:pPr lvl="1"/>
            <a:r>
              <a:rPr lang="en-US" dirty="0" smtClean="0"/>
              <a:t>Invented the printing press</a:t>
            </a:r>
          </a:p>
          <a:p>
            <a:pPr lvl="2"/>
            <a:r>
              <a:rPr lang="en-US" dirty="0" smtClean="0"/>
              <a:t>HUGE change to European society</a:t>
            </a:r>
          </a:p>
          <a:p>
            <a:pPr lvl="3"/>
            <a:r>
              <a:rPr lang="en-US" dirty="0" smtClean="0"/>
              <a:t>Printed the Bible first</a:t>
            </a:r>
          </a:p>
          <a:p>
            <a:pPr lvl="4"/>
            <a:r>
              <a:rPr lang="en-US" dirty="0" smtClean="0"/>
              <a:t>Suddenly people get to have their own Bibles in their hands, if they can learn to read</a:t>
            </a:r>
          </a:p>
          <a:p>
            <a:pPr lvl="3"/>
            <a:r>
              <a:rPr lang="en-US" dirty="0" smtClean="0"/>
              <a:t>People’s ideas can now be printed quickly and cheaply over and over again and sent throughout Europe</a:t>
            </a:r>
          </a:p>
          <a:p>
            <a:pPr lvl="4"/>
            <a:r>
              <a:rPr lang="en-US" dirty="0" smtClean="0"/>
              <a:t>No more painstakingly handwriting each copy of a letter, article, essay, pamphlet, book, etc.</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690"/>
            <a:ext cx="2133600" cy="27383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751" y="-19594"/>
            <a:ext cx="2258249" cy="2915194"/>
          </a:xfrm>
          <a:prstGeom prst="rect">
            <a:avLst/>
          </a:prstGeom>
        </p:spPr>
      </p:pic>
    </p:spTree>
    <p:extLst>
      <p:ext uri="{BB962C8B-B14F-4D97-AF65-F5344CB8AC3E}">
        <p14:creationId xmlns:p14="http://schemas.microsoft.com/office/powerpoint/2010/main" val="427897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 y="3386852"/>
            <a:ext cx="2978331" cy="3471148"/>
          </a:xfrm>
          <a:prstGeom prst="rect">
            <a:avLst/>
          </a:prstGeom>
        </p:spPr>
      </p:pic>
      <p:sp>
        <p:nvSpPr>
          <p:cNvPr id="3" name="Content Placeholder 2"/>
          <p:cNvSpPr>
            <a:spLocks noGrp="1"/>
          </p:cNvSpPr>
          <p:nvPr>
            <p:ph idx="1"/>
          </p:nvPr>
        </p:nvSpPr>
        <p:spPr>
          <a:xfrm>
            <a:off x="457200" y="457200"/>
            <a:ext cx="8229600" cy="5668963"/>
          </a:xfrm>
        </p:spPr>
        <p:txBody>
          <a:bodyPr/>
          <a:lstStyle/>
          <a:p>
            <a:r>
              <a:rPr lang="en-US" dirty="0" smtClean="0"/>
              <a:t>Nicolaus Copernicus</a:t>
            </a:r>
          </a:p>
          <a:p>
            <a:pPr lvl="1"/>
            <a:r>
              <a:rPr lang="en-US" dirty="0" smtClean="0"/>
              <a:t>1473-1543, German</a:t>
            </a:r>
          </a:p>
          <a:p>
            <a:pPr lvl="1"/>
            <a:r>
              <a:rPr lang="en-US" dirty="0" smtClean="0"/>
              <a:t>Figured out that mathematical representations of the planets fit better if one put the sun at the center, instead of the earth</a:t>
            </a:r>
          </a:p>
          <a:p>
            <a:pPr lvl="2"/>
            <a:r>
              <a:rPr lang="en-US" dirty="0" smtClean="0"/>
              <a:t>Started the Scientific Revolution</a:t>
            </a:r>
          </a:p>
          <a:p>
            <a:pPr lvl="2"/>
            <a:r>
              <a:rPr lang="en-US" dirty="0" smtClean="0"/>
              <a:t>Very controversial, because medieval people had believed God put humans at the center, AND the Bible had said that the earth did not move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962400"/>
            <a:ext cx="3286125" cy="3286125"/>
          </a:xfrm>
          <a:prstGeom prst="rect">
            <a:avLst/>
          </a:prstGeom>
        </p:spPr>
      </p:pic>
    </p:spTree>
    <p:extLst>
      <p:ext uri="{BB962C8B-B14F-4D97-AF65-F5344CB8AC3E}">
        <p14:creationId xmlns:p14="http://schemas.microsoft.com/office/powerpoint/2010/main" val="672313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7295"/>
            <a:ext cx="2996821" cy="44062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470" y="4343400"/>
            <a:ext cx="4624551"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49" y="-31846"/>
            <a:ext cx="4700451" cy="7013073"/>
          </a:xfrm>
          <a:prstGeom prst="rect">
            <a:avLst/>
          </a:prstGeom>
        </p:spPr>
      </p:pic>
      <p:sp>
        <p:nvSpPr>
          <p:cNvPr id="3" name="Content Placeholder 2"/>
          <p:cNvSpPr>
            <a:spLocks noGrp="1"/>
          </p:cNvSpPr>
          <p:nvPr>
            <p:ph idx="1"/>
          </p:nvPr>
        </p:nvSpPr>
        <p:spPr>
          <a:xfrm>
            <a:off x="457200" y="457200"/>
            <a:ext cx="8229600" cy="5668963"/>
          </a:xfrm>
        </p:spPr>
        <p:txBody>
          <a:bodyPr/>
          <a:lstStyle/>
          <a:p>
            <a:r>
              <a:rPr lang="en-US" dirty="0" smtClean="0"/>
              <a:t>Leonardo Da Vinci</a:t>
            </a:r>
          </a:p>
          <a:p>
            <a:pPr lvl="1"/>
            <a:r>
              <a:rPr lang="en-US" dirty="0" smtClean="0"/>
              <a:t>1452-1519, Florentine (Italian)</a:t>
            </a:r>
          </a:p>
          <a:p>
            <a:pPr lvl="1"/>
            <a:r>
              <a:rPr lang="en-US" dirty="0" smtClean="0"/>
              <a:t>Incredible painter, but also inventor, mapmaker, studied anatomy, muscles, etc.</a:t>
            </a:r>
          </a:p>
          <a:p>
            <a:pPr lvl="2"/>
            <a:r>
              <a:rPr lang="en-US" dirty="0" smtClean="0"/>
              <a:t>A perfect “Renaissance Man”</a:t>
            </a:r>
          </a:p>
          <a:p>
            <a:pPr lvl="3"/>
            <a:r>
              <a:rPr lang="en-US" dirty="0" smtClean="0"/>
              <a:t>Wide talent, lots of reading, many languages, etc.</a:t>
            </a:r>
          </a:p>
        </p:txBody>
      </p:sp>
    </p:spTree>
    <p:extLst>
      <p:ext uri="{BB962C8B-B14F-4D97-AF65-F5344CB8AC3E}">
        <p14:creationId xmlns:p14="http://schemas.microsoft.com/office/powerpoint/2010/main" val="67231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Michelangelo</a:t>
            </a:r>
          </a:p>
          <a:p>
            <a:pPr lvl="1"/>
            <a:r>
              <a:rPr lang="en-US" dirty="0" smtClean="0"/>
              <a:t>1475-1564, Florentine (Italian)</a:t>
            </a:r>
          </a:p>
          <a:p>
            <a:pPr lvl="1"/>
            <a:r>
              <a:rPr lang="en-US" dirty="0" smtClean="0"/>
              <a:t>Sculptor and painter</a:t>
            </a:r>
          </a:p>
          <a:p>
            <a:pPr lvl="2"/>
            <a:r>
              <a:rPr lang="en-US" dirty="0" smtClean="0"/>
              <a:t>Also known as a perfect Renaissance Man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65080"/>
            <a:ext cx="4191000" cy="439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2" y="3576139"/>
            <a:ext cx="4974770" cy="328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31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1519</Words>
  <Application>Microsoft Office PowerPoint</Application>
  <PresentationFormat>On-screen Show (4:3)</PresentationFormat>
  <Paragraphs>171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Bellwork   Jan 26, 2015</vt:lpstr>
      <vt:lpstr>Quiz    Jan 26, 2015</vt:lpstr>
      <vt:lpstr>Grading the Quiz</vt:lpstr>
      <vt:lpstr>Notes    Jan 26, 2015</vt:lpstr>
      <vt:lpstr>PowerPoint Presentation</vt:lpstr>
      <vt:lpstr>PowerPoint Presentation</vt:lpstr>
      <vt:lpstr>PowerPoint Presentation</vt:lpstr>
      <vt:lpstr>PowerPoint Presentation</vt:lpstr>
      <vt:lpstr>PowerPoint Presentation</vt:lpstr>
      <vt:lpstr>PowerPoint Presentation</vt:lpstr>
      <vt:lpstr>Bellwork   Jan 27, 2015</vt:lpstr>
      <vt:lpstr>Quiz    Jan 27, 2015</vt:lpstr>
      <vt:lpstr>Grading the Quiz</vt:lpstr>
      <vt:lpstr>PowerPoint Presentation</vt:lpstr>
      <vt:lpstr>PowerPoint Presentation</vt:lpstr>
      <vt:lpstr>Notes    Jan 27, 2015</vt:lpstr>
      <vt:lpstr>PowerPoint Presentation</vt:lpstr>
      <vt:lpstr>PowerPoint Presentation</vt:lpstr>
      <vt:lpstr>Bellwork   Jan 29, 2015</vt:lpstr>
      <vt:lpstr>Quiz    Jan 29, 2015</vt:lpstr>
      <vt:lpstr>Grading the Quiz</vt:lpstr>
      <vt:lpstr>PowerPoint Presentation</vt:lpstr>
      <vt:lpstr>PowerPoint Presentation</vt:lpstr>
      <vt:lpstr>Socratic Seminar on the Renaissance and the Reformation</vt:lpstr>
      <vt:lpstr>Bellwork   Jan 30,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Jan 26, 2015</dc:title>
  <dc:creator>Jill Buccola</dc:creator>
  <cp:lastModifiedBy>Jill Buccola</cp:lastModifiedBy>
  <cp:revision>27</cp:revision>
  <dcterms:created xsi:type="dcterms:W3CDTF">2006-08-16T00:00:00Z</dcterms:created>
  <dcterms:modified xsi:type="dcterms:W3CDTF">2015-01-29T18:53:32Z</dcterms:modified>
</cp:coreProperties>
</file>