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		1/8/15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Lecture 18 (handed out on Tuesday), answer the question below in at least five sentences (a full paragraph):</a:t>
            </a:r>
          </a:p>
          <a:p>
            <a:r>
              <a:rPr lang="en-US" i="1" dirty="0" smtClean="0"/>
              <a:t>How did Muslims (those who follow the religion of Islam) influence Western history?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763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8677"/>
            <a:ext cx="4572000" cy="6862323"/>
          </a:xfrm>
        </p:spPr>
      </p:pic>
    </p:spTree>
    <p:extLst>
      <p:ext uri="{BB962C8B-B14F-4D97-AF65-F5344CB8AC3E}">
        <p14:creationId xmlns:p14="http://schemas.microsoft.com/office/powerpoint/2010/main" val="34048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In 610</a:t>
            </a:r>
          </a:p>
          <a:p>
            <a:pPr lvl="1"/>
            <a:r>
              <a:rPr lang="en-US" dirty="0" smtClean="0"/>
              <a:t>At the age of 40, Muhammad received his first revelation and began to preach</a:t>
            </a:r>
          </a:p>
          <a:p>
            <a:pPr lvl="1"/>
            <a:r>
              <a:rPr lang="en-US" dirty="0" smtClean="0"/>
              <a:t>Believed God spoke to him through Gabriel</a:t>
            </a:r>
          </a:p>
          <a:p>
            <a:pPr lvl="1"/>
            <a:r>
              <a:rPr lang="en-US" dirty="0" smtClean="0"/>
              <a:t>These revelations are collected in the </a:t>
            </a:r>
            <a:r>
              <a:rPr lang="en-US" i="1" dirty="0" smtClean="0"/>
              <a:t>Koran</a:t>
            </a:r>
          </a:p>
          <a:p>
            <a:pPr lvl="1"/>
            <a:r>
              <a:rPr lang="en-US" dirty="0" smtClean="0"/>
              <a:t>Islam = submission to the will of God</a:t>
            </a:r>
          </a:p>
          <a:p>
            <a:pPr lvl="1"/>
            <a:r>
              <a:rPr lang="en-US" dirty="0" smtClean="0"/>
              <a:t>Believed he was the last in a long line of prophets starting with Noah</a:t>
            </a:r>
          </a:p>
          <a:p>
            <a:pPr lvl="2"/>
            <a:r>
              <a:rPr lang="en-US" dirty="0" smtClean="0"/>
              <a:t>Jesus was just one of the prophets</a:t>
            </a:r>
          </a:p>
          <a:p>
            <a:pPr lvl="3"/>
            <a:r>
              <a:rPr lang="en-US" dirty="0" smtClean="0"/>
              <a:t>Not co-eternal, or co-equal to God</a:t>
            </a:r>
          </a:p>
          <a:p>
            <a:pPr lvl="3"/>
            <a:r>
              <a:rPr lang="en-US" dirty="0" smtClean="0"/>
              <a:t>Like Judaism, monotheistic, not Trinitarian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Five Pillars of Islam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Profession of Faith – there is no God but Allah, and Muhammad was the last prophet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Prayers – uttered towards Mecca five times a day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Giving of alms – charity to the poor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Fasting – during certain times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Pilgrimage – to Mecca, at least once in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Thought Jews and Christians had strayed from the real religion</a:t>
            </a:r>
          </a:p>
          <a:p>
            <a:pPr lvl="1"/>
            <a:r>
              <a:rPr lang="en-US" dirty="0" smtClean="0"/>
              <a:t>Not very successful in converting them to Islam</a:t>
            </a:r>
          </a:p>
          <a:p>
            <a:pPr lvl="1"/>
            <a:r>
              <a:rPr lang="en-US" dirty="0" smtClean="0"/>
              <a:t>Not accepted by the leaders of Mecca</a:t>
            </a:r>
          </a:p>
          <a:p>
            <a:pPr lvl="1"/>
            <a:r>
              <a:rPr lang="en-US" dirty="0" smtClean="0"/>
              <a:t>Left in 622 and went to Medina</a:t>
            </a:r>
          </a:p>
          <a:p>
            <a:pPr lvl="2"/>
            <a:r>
              <a:rPr lang="en-US" dirty="0" smtClean="0"/>
              <a:t>Called the </a:t>
            </a:r>
            <a:r>
              <a:rPr lang="en-US" i="1" dirty="0" smtClean="0"/>
              <a:t>hegira</a:t>
            </a:r>
            <a:r>
              <a:rPr lang="en-US" dirty="0" smtClean="0"/>
              <a:t> (breaking of former ties)</a:t>
            </a:r>
          </a:p>
          <a:p>
            <a:pPr lvl="2"/>
            <a:r>
              <a:rPr lang="en-US" dirty="0" smtClean="0"/>
              <a:t>Started a community with more rules</a:t>
            </a:r>
          </a:p>
          <a:p>
            <a:pPr lvl="3"/>
            <a:r>
              <a:rPr lang="en-US" dirty="0" smtClean="0"/>
              <a:t>No wine</a:t>
            </a:r>
          </a:p>
          <a:p>
            <a:pPr lvl="3"/>
            <a:r>
              <a:rPr lang="en-US" dirty="0" smtClean="0"/>
              <a:t>No gambling</a:t>
            </a:r>
          </a:p>
          <a:p>
            <a:pPr lvl="3"/>
            <a:r>
              <a:rPr lang="en-US" dirty="0" smtClean="0"/>
              <a:t>No usury</a:t>
            </a:r>
          </a:p>
          <a:p>
            <a:pPr lvl="3"/>
            <a:r>
              <a:rPr lang="en-US" dirty="0" smtClean="0"/>
              <a:t>New legal system</a:t>
            </a:r>
          </a:p>
          <a:p>
            <a:pPr lvl="2"/>
            <a:r>
              <a:rPr lang="en-US" dirty="0" smtClean="0"/>
              <a:t>Followers started to attack caravans on their way to Mecca</a:t>
            </a:r>
          </a:p>
          <a:p>
            <a:pPr lvl="3"/>
            <a:r>
              <a:rPr lang="en-US" dirty="0" smtClean="0"/>
              <a:t>By 624, army was powerful enough to conquer Mecca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Died in 632</a:t>
            </a:r>
          </a:p>
          <a:p>
            <a:pPr lvl="1"/>
            <a:r>
              <a:rPr lang="en-US" dirty="0" smtClean="0"/>
              <a:t>Had not named a successor</a:t>
            </a:r>
          </a:p>
          <a:p>
            <a:pPr lvl="2"/>
            <a:r>
              <a:rPr lang="en-US" dirty="0" smtClean="0"/>
              <a:t>Some selected Abu Bakr (wealthy merchant, </a:t>
            </a:r>
            <a:r>
              <a:rPr lang="en-US" dirty="0" err="1" smtClean="0"/>
              <a:t>Muhummad’s</a:t>
            </a:r>
            <a:r>
              <a:rPr lang="en-US" dirty="0" smtClean="0"/>
              <a:t> father-in-law) as </a:t>
            </a:r>
            <a:r>
              <a:rPr lang="en-US" i="1" dirty="0" smtClean="0"/>
              <a:t>caliph</a:t>
            </a:r>
            <a:endParaRPr lang="en-US" dirty="0" smtClean="0"/>
          </a:p>
          <a:p>
            <a:pPr lvl="2"/>
            <a:r>
              <a:rPr lang="en-US" dirty="0" smtClean="0"/>
              <a:t>Later, Muhammad’s son-in-law became caliph</a:t>
            </a:r>
          </a:p>
          <a:p>
            <a:pPr lvl="3"/>
            <a:r>
              <a:rPr lang="en-US" dirty="0" smtClean="0"/>
              <a:t>When he died, a general became caliph and made the position hereditary for his family, creating the Umayyad dynasty</a:t>
            </a:r>
          </a:p>
          <a:p>
            <a:pPr lvl="4"/>
            <a:r>
              <a:rPr lang="en-US" dirty="0" smtClean="0"/>
              <a:t>Moved the capital from Medina to Damascus</a:t>
            </a:r>
          </a:p>
          <a:p>
            <a:pPr lvl="4"/>
            <a:r>
              <a:rPr lang="en-US" dirty="0" smtClean="0"/>
              <a:t>The Shi’ites would only accept </a:t>
            </a:r>
            <a:r>
              <a:rPr lang="en-US" dirty="0" err="1" smtClean="0"/>
              <a:t>descendents</a:t>
            </a:r>
            <a:r>
              <a:rPr lang="en-US" dirty="0" smtClean="0"/>
              <a:t> of Muhammad’s son-in-law</a:t>
            </a:r>
          </a:p>
          <a:p>
            <a:pPr lvl="4"/>
            <a:r>
              <a:rPr lang="en-US" dirty="0" smtClean="0"/>
              <a:t>Sunnis accepted </a:t>
            </a:r>
            <a:r>
              <a:rPr lang="en-US" dirty="0" err="1" smtClean="0"/>
              <a:t>Umayyads</a:t>
            </a:r>
            <a:r>
              <a:rPr lang="en-US" dirty="0" smtClean="0"/>
              <a:t> as true rulers</a:t>
            </a:r>
          </a:p>
          <a:p>
            <a:pPr lvl="4"/>
            <a:r>
              <a:rPr lang="en-US" dirty="0"/>
              <a:t> </a:t>
            </a:r>
            <a:r>
              <a:rPr lang="en-US" dirty="0" smtClean="0"/>
              <a:t>= This division exists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Made it a tradition to make raids on their enemies</a:t>
            </a:r>
          </a:p>
          <a:p>
            <a:pPr lvl="1"/>
            <a:r>
              <a:rPr lang="en-US" dirty="0" smtClean="0"/>
              <a:t>Called it the </a:t>
            </a:r>
            <a:r>
              <a:rPr lang="en-US" i="1" dirty="0" smtClean="0"/>
              <a:t>jihad</a:t>
            </a:r>
            <a:r>
              <a:rPr lang="en-US" dirty="0" smtClean="0"/>
              <a:t> (striving in the way of the Lord)</a:t>
            </a:r>
          </a:p>
          <a:p>
            <a:pPr lvl="2"/>
            <a:r>
              <a:rPr lang="en-US" dirty="0" smtClean="0"/>
              <a:t>Not meant to convert people</a:t>
            </a:r>
          </a:p>
          <a:p>
            <a:pPr lvl="1"/>
            <a:r>
              <a:rPr lang="en-US" dirty="0" smtClean="0"/>
              <a:t>636 – defeated the Byzantine army</a:t>
            </a:r>
          </a:p>
          <a:p>
            <a:pPr lvl="1"/>
            <a:r>
              <a:rPr lang="en-US" dirty="0" smtClean="0"/>
              <a:t>640 – Syria fell</a:t>
            </a:r>
          </a:p>
          <a:p>
            <a:pPr lvl="1"/>
            <a:r>
              <a:rPr lang="en-US" dirty="0" smtClean="0"/>
              <a:t>650 – the entire Persian empire was under Muslim control</a:t>
            </a:r>
          </a:p>
          <a:p>
            <a:pPr lvl="1"/>
            <a:r>
              <a:rPr lang="en-US" dirty="0" smtClean="0"/>
              <a:t>720s – Egypt, North Africa, and Spain were all under Muslim rule</a:t>
            </a:r>
          </a:p>
          <a:p>
            <a:pPr lvl="1"/>
            <a:r>
              <a:rPr lang="en-US" dirty="0" smtClean="0"/>
              <a:t>732 – Muslim expansion in Europe was stopped at the Battle of Tours, in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2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305800" cy="6831521"/>
          </a:xfrm>
        </p:spPr>
      </p:pic>
    </p:spTree>
    <p:extLst>
      <p:ext uri="{BB962C8B-B14F-4D97-AF65-F5344CB8AC3E}">
        <p14:creationId xmlns:p14="http://schemas.microsoft.com/office/powerpoint/2010/main" val="422958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/9</a:t>
            </a:r>
            <a:r>
              <a:rPr lang="en-US" baseline="30000" dirty="0" smtClean="0"/>
              <a:t>th</a:t>
            </a:r>
            <a:r>
              <a:rPr lang="en-US" dirty="0" smtClean="0"/>
              <a:t> Centuries = golden age of Islam</a:t>
            </a:r>
          </a:p>
          <a:p>
            <a:pPr lvl="1"/>
            <a:r>
              <a:rPr lang="en-US" dirty="0" smtClean="0"/>
              <a:t>Gathered Arabic, Byzantine, Persian, and Indian writings in their raids</a:t>
            </a:r>
          </a:p>
          <a:p>
            <a:pPr lvl="1"/>
            <a:r>
              <a:rPr lang="en-US" dirty="0" smtClean="0"/>
              <a:t>Translated them</a:t>
            </a:r>
          </a:p>
          <a:p>
            <a:pPr lvl="1"/>
            <a:r>
              <a:rPr lang="en-US" dirty="0" smtClean="0"/>
              <a:t>Commented on them</a:t>
            </a:r>
          </a:p>
          <a:p>
            <a:pPr lvl="1"/>
            <a:r>
              <a:rPr lang="en-US" dirty="0" smtClean="0"/>
              <a:t>Preserved them</a:t>
            </a:r>
          </a:p>
          <a:p>
            <a:pPr lvl="1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century (High Middle Ages) Westerners were re-exposed to this old literature</a:t>
            </a:r>
          </a:p>
          <a:p>
            <a:pPr lvl="2"/>
            <a:r>
              <a:rPr lang="en-US" dirty="0" smtClean="0"/>
              <a:t>Because the violent Early Middle Ages were 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6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Threat to the West</a:t>
            </a:r>
          </a:p>
          <a:p>
            <a:r>
              <a:rPr lang="en-US" dirty="0" smtClean="0"/>
              <a:t>Muhammad</a:t>
            </a:r>
          </a:p>
          <a:p>
            <a:r>
              <a:rPr lang="en-US" dirty="0" smtClean="0"/>
              <a:t>Shi’ite vs. Sunni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At the height of Islamic civilization:</a:t>
            </a:r>
          </a:p>
          <a:p>
            <a:pPr lvl="1"/>
            <a:r>
              <a:rPr lang="en-US" dirty="0" smtClean="0"/>
              <a:t>Spain</a:t>
            </a:r>
          </a:p>
          <a:p>
            <a:pPr lvl="1"/>
            <a:r>
              <a:rPr lang="en-US" dirty="0" smtClean="0"/>
              <a:t>Sicily</a:t>
            </a:r>
          </a:p>
          <a:p>
            <a:pPr lvl="1"/>
            <a:r>
              <a:rPr lang="en-US" dirty="0" smtClean="0"/>
              <a:t>North Africa</a:t>
            </a:r>
          </a:p>
          <a:p>
            <a:pPr lvl="1"/>
            <a:r>
              <a:rPr lang="en-US" dirty="0" smtClean="0"/>
              <a:t>Egypt</a:t>
            </a:r>
          </a:p>
          <a:p>
            <a:pPr lvl="1"/>
            <a:r>
              <a:rPr lang="en-US" dirty="0" smtClean="0"/>
              <a:t>Palestine</a:t>
            </a:r>
          </a:p>
          <a:p>
            <a:pPr lvl="1"/>
            <a:r>
              <a:rPr lang="en-US" dirty="0" smtClean="0"/>
              <a:t>Syria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8020" cy="5334000"/>
          </a:xfrm>
        </p:spPr>
      </p:pic>
    </p:spTree>
    <p:extLst>
      <p:ext uri="{BB962C8B-B14F-4D97-AF65-F5344CB8AC3E}">
        <p14:creationId xmlns:p14="http://schemas.microsoft.com/office/powerpoint/2010/main" val="36044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The Islamic religion and civilization was both:</a:t>
            </a:r>
          </a:p>
          <a:p>
            <a:pPr lvl="1"/>
            <a:r>
              <a:rPr lang="en-US" dirty="0" smtClean="0"/>
              <a:t>A threat to the West and Byzantium</a:t>
            </a:r>
          </a:p>
          <a:p>
            <a:pPr lvl="1"/>
            <a:r>
              <a:rPr lang="en-US" dirty="0" smtClean="0"/>
              <a:t>Also a source of ideas for later Western Europe</a:t>
            </a:r>
          </a:p>
          <a:p>
            <a:pPr lvl="2"/>
            <a:r>
              <a:rPr lang="en-US" dirty="0" smtClean="0"/>
              <a:t>Absorbed and preserved ancient Greek and Latin writings, translated into Arabic, which were later found by Western Europeans during the Renaissance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Islamic religion had elements of other religions:</a:t>
            </a:r>
          </a:p>
          <a:p>
            <a:pPr lvl="1"/>
            <a:r>
              <a:rPr lang="en-US" dirty="0" smtClean="0"/>
              <a:t>Christian</a:t>
            </a:r>
          </a:p>
          <a:p>
            <a:pPr lvl="1"/>
            <a:r>
              <a:rPr lang="en-US" dirty="0" smtClean="0"/>
              <a:t>Jewish</a:t>
            </a:r>
          </a:p>
          <a:p>
            <a:pPr lvl="1"/>
            <a:r>
              <a:rPr lang="en-US" dirty="0" smtClean="0"/>
              <a:t>Pagan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Islamic civilization tolerated others on several conditions:</a:t>
            </a:r>
          </a:p>
          <a:p>
            <a:pPr lvl="1"/>
            <a:r>
              <a:rPr lang="en-US" dirty="0" smtClean="0"/>
              <a:t>Recognize Islamic political rule and law</a:t>
            </a:r>
          </a:p>
          <a:p>
            <a:pPr lvl="1"/>
            <a:r>
              <a:rPr lang="en-US" dirty="0" smtClean="0"/>
              <a:t>Pay Islamic taxes</a:t>
            </a:r>
          </a:p>
          <a:p>
            <a:pPr lvl="1"/>
            <a:r>
              <a:rPr lang="en-US" dirty="0" smtClean="0"/>
              <a:t>Do not preach your religion among Muslims</a:t>
            </a:r>
          </a:p>
          <a:p>
            <a:r>
              <a:rPr lang="en-US" dirty="0" smtClean="0"/>
              <a:t>But as time went on, Islam became more protective and intolerant</a:t>
            </a:r>
          </a:p>
          <a:p>
            <a:pPr lvl="1"/>
            <a:r>
              <a:rPr lang="en-US" dirty="0" smtClean="0"/>
              <a:t>Therefore, did not impact Western society as much as, say, Germanic culture did</a:t>
            </a:r>
          </a:p>
          <a:p>
            <a:pPr lvl="1"/>
            <a:r>
              <a:rPr lang="en-US" dirty="0" smtClean="0"/>
              <a:t>Instead, was strange and threatening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Islamic religion was formed by an illiterate culture</a:t>
            </a:r>
          </a:p>
          <a:p>
            <a:pPr lvl="1"/>
            <a:r>
              <a:rPr lang="en-US" dirty="0" smtClean="0"/>
              <a:t>So we know less about their beginning</a:t>
            </a:r>
          </a:p>
          <a:p>
            <a:pPr lvl="1"/>
            <a:r>
              <a:rPr lang="en-US" dirty="0" smtClean="0"/>
              <a:t>Vs. Christianity</a:t>
            </a:r>
          </a:p>
          <a:p>
            <a:r>
              <a:rPr lang="en-US" dirty="0" smtClean="0"/>
              <a:t>Started on the Arabian Peninsula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Founder</a:t>
            </a:r>
          </a:p>
          <a:p>
            <a:pPr lvl="1"/>
            <a:r>
              <a:rPr lang="en-US" dirty="0" smtClean="0"/>
              <a:t>Muhammad</a:t>
            </a:r>
          </a:p>
          <a:p>
            <a:pPr lvl="2"/>
            <a:r>
              <a:rPr lang="en-US" dirty="0" smtClean="0"/>
              <a:t>570-632</a:t>
            </a:r>
          </a:p>
          <a:p>
            <a:pPr lvl="2"/>
            <a:r>
              <a:rPr lang="en-US" dirty="0" smtClean="0"/>
              <a:t>Born in Mecca</a:t>
            </a:r>
          </a:p>
          <a:p>
            <a:pPr lvl="3"/>
            <a:r>
              <a:rPr lang="en-US" dirty="0" smtClean="0"/>
              <a:t>All Arabs worshipped a large black stone there</a:t>
            </a:r>
          </a:p>
          <a:p>
            <a:pPr lvl="2"/>
            <a:r>
              <a:rPr lang="en-US" dirty="0" smtClean="0"/>
              <a:t>Not very wealthy</a:t>
            </a:r>
          </a:p>
          <a:p>
            <a:pPr lvl="2"/>
            <a:r>
              <a:rPr lang="en-US" dirty="0" smtClean="0"/>
              <a:t>Orphaned by 6</a:t>
            </a:r>
          </a:p>
          <a:p>
            <a:pPr lvl="2"/>
            <a:r>
              <a:rPr lang="en-US" dirty="0" smtClean="0"/>
              <a:t>At 25, married a widow of a wealthy merchant</a:t>
            </a:r>
          </a:p>
          <a:p>
            <a:pPr lvl="3"/>
            <a:r>
              <a:rPr lang="en-US" dirty="0" smtClean="0"/>
              <a:t>Became a social activist against:</a:t>
            </a:r>
          </a:p>
          <a:p>
            <a:pPr lvl="4"/>
            <a:r>
              <a:rPr lang="en-US" dirty="0" smtClean="0"/>
              <a:t>Materialism</a:t>
            </a:r>
          </a:p>
          <a:p>
            <a:pPr lvl="4"/>
            <a:r>
              <a:rPr lang="en-US" dirty="0" smtClean="0"/>
              <a:t>Paganism</a:t>
            </a:r>
          </a:p>
          <a:p>
            <a:pPr lvl="4"/>
            <a:r>
              <a:rPr lang="en-US" dirty="0" smtClean="0"/>
              <a:t>Unjust treatment of poor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655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Bellwork     1/8/15</vt:lpstr>
      <vt:lpstr>The Rise of Islam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  1/8/15</dc:title>
  <dc:creator>Jill Buccola</dc:creator>
  <cp:lastModifiedBy>Jill Buccola</cp:lastModifiedBy>
  <cp:revision>8</cp:revision>
  <dcterms:created xsi:type="dcterms:W3CDTF">2006-08-16T00:00:00Z</dcterms:created>
  <dcterms:modified xsi:type="dcterms:W3CDTF">2015-01-08T19:40:26Z</dcterms:modified>
</cp:coreProperties>
</file>