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75" r:id="rId7"/>
    <p:sldId id="266" r:id="rId8"/>
    <p:sldId id="269" r:id="rId9"/>
    <p:sldId id="261" r:id="rId10"/>
    <p:sldId id="277" r:id="rId11"/>
    <p:sldId id="276" r:id="rId12"/>
    <p:sldId id="268" r:id="rId13"/>
    <p:sldId id="270" r:id="rId14"/>
    <p:sldId id="264" r:id="rId15"/>
    <p:sldId id="272" r:id="rId16"/>
    <p:sldId id="273" r:id="rId17"/>
    <p:sldId id="271" r:id="rId18"/>
    <p:sldId id="274" r:id="rId19"/>
    <p:sldId id="278" r:id="rId20"/>
    <p:sldId id="262"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Bellwork</a:t>
            </a:r>
            <a:r>
              <a:rPr lang="en-US" b="1" dirty="0" smtClean="0"/>
              <a:t>			Feb 2, 2015</a:t>
            </a:r>
            <a:endParaRPr lang="en-US" b="1" dirty="0"/>
          </a:p>
        </p:txBody>
      </p:sp>
      <p:sp>
        <p:nvSpPr>
          <p:cNvPr id="3" name="Content Placeholder 2"/>
          <p:cNvSpPr>
            <a:spLocks noGrp="1"/>
          </p:cNvSpPr>
          <p:nvPr>
            <p:ph idx="1"/>
          </p:nvPr>
        </p:nvSpPr>
        <p:spPr/>
        <p:txBody>
          <a:bodyPr/>
          <a:lstStyle/>
          <a:p>
            <a:r>
              <a:rPr lang="en-US" dirty="0" smtClean="0"/>
              <a:t>Using the quote from Alexander Pope in the fifth paragraph on the second-to-last page of the packet, answer the question below in at least five sentences (a full paragraph) – </a:t>
            </a:r>
          </a:p>
          <a:p>
            <a:r>
              <a:rPr lang="en-US" i="1" dirty="0" smtClean="0"/>
              <a:t>How was what Alexander Pope wrote an Enlightenment-era thought?</a:t>
            </a:r>
            <a:endParaRPr lang="en-US" i="1" dirty="0"/>
          </a:p>
        </p:txBody>
      </p:sp>
    </p:spTree>
    <p:extLst>
      <p:ext uri="{BB962C8B-B14F-4D97-AF65-F5344CB8AC3E}">
        <p14:creationId xmlns:p14="http://schemas.microsoft.com/office/powerpoint/2010/main" val="50846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64573"/>
            <a:ext cx="2286000" cy="318254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524000"/>
            <a:ext cx="2209800" cy="277260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3" y="0"/>
            <a:ext cx="1704703" cy="2045646"/>
          </a:xfrm>
          <a:prstGeom prst="rect">
            <a:avLst/>
          </a:prstGeom>
        </p:spPr>
      </p:pic>
      <p:sp>
        <p:nvSpPr>
          <p:cNvPr id="3" name="Content Placeholder 2"/>
          <p:cNvSpPr>
            <a:spLocks noGrp="1"/>
          </p:cNvSpPr>
          <p:nvPr>
            <p:ph idx="1"/>
          </p:nvPr>
        </p:nvSpPr>
        <p:spPr>
          <a:xfrm>
            <a:off x="457200" y="457200"/>
            <a:ext cx="8229600" cy="6019800"/>
          </a:xfrm>
        </p:spPr>
        <p:txBody>
          <a:bodyPr>
            <a:normAutofit/>
          </a:bodyPr>
          <a:lstStyle/>
          <a:p>
            <a:pPr lvl="2"/>
            <a:r>
              <a:rPr lang="en-US" dirty="0" smtClean="0"/>
              <a:t>The Baron de Montesquieu</a:t>
            </a:r>
          </a:p>
          <a:p>
            <a:pPr lvl="3"/>
            <a:r>
              <a:rPr lang="en-US" dirty="0" smtClean="0"/>
              <a:t>Wrote “The Spirit of the Laws”</a:t>
            </a:r>
          </a:p>
          <a:p>
            <a:pPr lvl="4"/>
            <a:r>
              <a:rPr lang="en-US" dirty="0" smtClean="0"/>
              <a:t>Power in government should be separated to prevent anyone taking all power and using it badly</a:t>
            </a:r>
          </a:p>
          <a:p>
            <a:pPr lvl="2"/>
            <a:r>
              <a:rPr lang="en-US" dirty="0" smtClean="0"/>
              <a:t>Voltaire</a:t>
            </a:r>
          </a:p>
          <a:p>
            <a:pPr lvl="3"/>
            <a:r>
              <a:rPr lang="en-US" dirty="0" smtClean="0"/>
              <a:t>Wrote stories that expressed the ideas of many Enlightenment philosophers</a:t>
            </a:r>
          </a:p>
          <a:p>
            <a:pPr lvl="3"/>
            <a:r>
              <a:rPr lang="en-US" dirty="0" smtClean="0"/>
              <a:t>Attacked the Catholic Church with his harsh sense of humor</a:t>
            </a:r>
          </a:p>
          <a:p>
            <a:pPr lvl="2"/>
            <a:r>
              <a:rPr lang="en-US" dirty="0"/>
              <a:t>Jean Jacques Rousseau</a:t>
            </a:r>
          </a:p>
          <a:p>
            <a:pPr lvl="3"/>
            <a:r>
              <a:rPr lang="en-US" dirty="0"/>
              <a:t>Kind of an Enlightenment thinker, kind of a </a:t>
            </a:r>
            <a:r>
              <a:rPr lang="en-US" dirty="0" smtClean="0"/>
              <a:t>cha</a:t>
            </a:r>
            <a:r>
              <a:rPr lang="en-US" dirty="0" smtClean="0">
                <a:solidFill>
                  <a:schemeClr val="bg1"/>
                </a:solidFill>
              </a:rPr>
              <a:t>lleng</a:t>
            </a:r>
            <a:r>
              <a:rPr lang="en-US" dirty="0" smtClean="0"/>
              <a:t>er of Enlightenment-era ideas</a:t>
            </a:r>
            <a:endParaRPr lang="en-US" dirty="0"/>
          </a:p>
          <a:p>
            <a:pPr lvl="4"/>
            <a:r>
              <a:rPr lang="en-US" dirty="0"/>
              <a:t>Thought people were naturally good, and bad people had been corrupted by </a:t>
            </a:r>
            <a:r>
              <a:rPr lang="en-US" dirty="0" smtClean="0"/>
              <a:t>society, not by themselves</a:t>
            </a:r>
          </a:p>
        </p:txBody>
      </p:sp>
    </p:spTree>
    <p:extLst>
      <p:ext uri="{BB962C8B-B14F-4D97-AF65-F5344CB8AC3E}">
        <p14:creationId xmlns:p14="http://schemas.microsoft.com/office/powerpoint/2010/main" val="113985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237" y="2677431"/>
            <a:ext cx="3505200" cy="41805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7" y="1828800"/>
            <a:ext cx="2828769" cy="38099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023" y="0"/>
            <a:ext cx="2209800" cy="2704301"/>
          </a:xfrm>
          <a:prstGeom prst="rect">
            <a:avLst/>
          </a:prstGeom>
        </p:spPr>
      </p:pic>
      <p:sp>
        <p:nvSpPr>
          <p:cNvPr id="3" name="Content Placeholder 2"/>
          <p:cNvSpPr>
            <a:spLocks noGrp="1"/>
          </p:cNvSpPr>
          <p:nvPr>
            <p:ph idx="1"/>
          </p:nvPr>
        </p:nvSpPr>
        <p:spPr>
          <a:xfrm>
            <a:off x="457200" y="457200"/>
            <a:ext cx="8229600" cy="6019800"/>
          </a:xfrm>
        </p:spPr>
        <p:txBody>
          <a:bodyPr/>
          <a:lstStyle/>
          <a:p>
            <a:pPr lvl="1"/>
            <a:r>
              <a:rPr lang="en-US" dirty="0"/>
              <a:t>Enlightened rulers</a:t>
            </a:r>
          </a:p>
          <a:p>
            <a:pPr lvl="2"/>
            <a:r>
              <a:rPr lang="en-US" dirty="0"/>
              <a:t>Called Enlightened Despots or Enlightened Absolutists</a:t>
            </a:r>
          </a:p>
          <a:p>
            <a:pPr lvl="2"/>
            <a:r>
              <a:rPr lang="en-US" dirty="0"/>
              <a:t>Frederick the Great of </a:t>
            </a:r>
            <a:r>
              <a:rPr lang="en-US" dirty="0" smtClean="0"/>
              <a:t>Prussia (picture on right at top)</a:t>
            </a:r>
            <a:endParaRPr lang="en-US" dirty="0"/>
          </a:p>
          <a:p>
            <a:pPr lvl="1"/>
            <a:r>
              <a:rPr lang="en-US" dirty="0" smtClean="0"/>
              <a:t>American revolutionaries</a:t>
            </a:r>
          </a:p>
          <a:p>
            <a:pPr lvl="2"/>
            <a:r>
              <a:rPr lang="en-US" dirty="0" smtClean="0"/>
              <a:t>Thomas Paine (picture left)</a:t>
            </a:r>
          </a:p>
          <a:p>
            <a:pPr lvl="2"/>
            <a:r>
              <a:rPr lang="en-US" dirty="0" smtClean="0"/>
              <a:t>Thomas Jefferson (picture below)</a:t>
            </a:r>
            <a:endParaRPr lang="en-US" dirty="0"/>
          </a:p>
          <a:p>
            <a:pPr lvl="2"/>
            <a:r>
              <a:rPr lang="en-US" dirty="0"/>
              <a:t>Imitated John </a:t>
            </a:r>
            <a:r>
              <a:rPr lang="en-US" dirty="0" smtClean="0"/>
              <a:t>Locke’s ideas</a:t>
            </a:r>
            <a:endParaRPr lang="en-US" dirty="0"/>
          </a:p>
        </p:txBody>
      </p:sp>
    </p:spTree>
    <p:extLst>
      <p:ext uri="{BB962C8B-B14F-4D97-AF65-F5344CB8AC3E}">
        <p14:creationId xmlns:p14="http://schemas.microsoft.com/office/powerpoint/2010/main" val="255592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10000"/>
          </a:bodyPr>
          <a:lstStyle/>
          <a:p>
            <a:r>
              <a:rPr lang="en-US" dirty="0" smtClean="0"/>
              <a:t>John Locke</a:t>
            </a:r>
          </a:p>
          <a:p>
            <a:pPr lvl="1"/>
            <a:r>
              <a:rPr lang="en-US" dirty="0" smtClean="0"/>
              <a:t>Wrote to justify the “Glorious Revolution” of 1688</a:t>
            </a:r>
          </a:p>
          <a:p>
            <a:pPr lvl="2"/>
            <a:r>
              <a:rPr lang="en-US" dirty="0" smtClean="0"/>
              <a:t>The English people asked their king’s daughter and son-in-law to come throw him out and become king and queen</a:t>
            </a:r>
          </a:p>
          <a:p>
            <a:pPr lvl="1"/>
            <a:r>
              <a:rPr lang="en-US" dirty="0" smtClean="0"/>
              <a:t>Expanded Hobbes’ “Contract Theory” of government</a:t>
            </a:r>
          </a:p>
          <a:p>
            <a:pPr lvl="2"/>
            <a:r>
              <a:rPr lang="en-US" dirty="0" smtClean="0"/>
              <a:t>Governments had always been set up by people needing a higher power to keep them at peace, not by God</a:t>
            </a:r>
          </a:p>
          <a:p>
            <a:pPr lvl="2"/>
            <a:r>
              <a:rPr lang="en-US" dirty="0" smtClean="0"/>
              <a:t>Since </a:t>
            </a:r>
            <a:r>
              <a:rPr lang="en-US" dirty="0"/>
              <a:t>people, </a:t>
            </a:r>
            <a:r>
              <a:rPr lang="en-US" dirty="0" smtClean="0"/>
              <a:t>not </a:t>
            </a:r>
            <a:r>
              <a:rPr lang="en-US" dirty="0"/>
              <a:t>God,  </a:t>
            </a:r>
            <a:r>
              <a:rPr lang="en-US" dirty="0" smtClean="0"/>
              <a:t>had created government, one could say that there is a contract between any people and their government</a:t>
            </a:r>
          </a:p>
          <a:p>
            <a:pPr lvl="2"/>
            <a:r>
              <a:rPr lang="en-US" dirty="0" smtClean="0"/>
              <a:t>If the government ever did not do what the people had created it to do, then the government had broken the contract</a:t>
            </a:r>
          </a:p>
          <a:p>
            <a:pPr lvl="2"/>
            <a:r>
              <a:rPr lang="en-US" dirty="0" smtClean="0"/>
              <a:t>If the government breaks its contract with the people, it is the duty of the people to overthrow and replace that government</a:t>
            </a:r>
          </a:p>
          <a:p>
            <a:pPr lvl="1"/>
            <a:r>
              <a:rPr lang="en-US" dirty="0" smtClean="0"/>
              <a:t>Huge influence on the American Revolution</a:t>
            </a:r>
            <a:endParaRPr lang="en-US" dirty="0"/>
          </a:p>
        </p:txBody>
      </p:sp>
    </p:spTree>
    <p:extLst>
      <p:ext uri="{BB962C8B-B14F-4D97-AF65-F5344CB8AC3E}">
        <p14:creationId xmlns:p14="http://schemas.microsoft.com/office/powerpoint/2010/main" val="405035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David Hume (Scottish historian)</a:t>
            </a:r>
          </a:p>
          <a:p>
            <a:pPr lvl="1"/>
            <a:r>
              <a:rPr lang="en-US" dirty="0" smtClean="0"/>
              <a:t>Challenged many Enlightenment ideas</a:t>
            </a:r>
          </a:p>
          <a:p>
            <a:pPr lvl="2"/>
            <a:r>
              <a:rPr lang="en-US" dirty="0" smtClean="0"/>
              <a:t>Said people are too driven by needs and desires to be able to be as reasonable as many Enlightenment thinkers thought they could be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1" y="2568635"/>
            <a:ext cx="3607526" cy="4289365"/>
          </a:xfrm>
          <a:prstGeom prst="rect">
            <a:avLst/>
          </a:prstGeom>
        </p:spPr>
      </p:pic>
    </p:spTree>
    <p:extLst>
      <p:ext uri="{BB962C8B-B14F-4D97-AF65-F5344CB8AC3E}">
        <p14:creationId xmlns:p14="http://schemas.microsoft.com/office/powerpoint/2010/main" val="405035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a:t>Late Enlightenment (1780-1815</a:t>
            </a:r>
            <a:r>
              <a:rPr lang="en-US" dirty="0" smtClean="0"/>
              <a:t>) and results of Enlightenment thinking</a:t>
            </a:r>
          </a:p>
          <a:p>
            <a:pPr lvl="1"/>
            <a:r>
              <a:rPr lang="en-US" dirty="0" smtClean="0"/>
              <a:t>Caused revolutions</a:t>
            </a:r>
          </a:p>
          <a:p>
            <a:pPr lvl="1"/>
            <a:r>
              <a:rPr lang="en-US" dirty="0" smtClean="0"/>
              <a:t>Caused the rise of the </a:t>
            </a:r>
            <a:r>
              <a:rPr lang="en-US" dirty="0"/>
              <a:t>first modern dictator, Napoleon </a:t>
            </a:r>
            <a:r>
              <a:rPr lang="en-US" dirty="0" smtClean="0"/>
              <a:t>Bonaparte</a:t>
            </a:r>
          </a:p>
          <a:p>
            <a:pPr lvl="1"/>
            <a:r>
              <a:rPr lang="en-US" dirty="0" smtClean="0"/>
              <a:t>Some began calling for women’s rights</a:t>
            </a:r>
          </a:p>
          <a:p>
            <a:pPr lvl="1"/>
            <a:r>
              <a:rPr lang="en-US" dirty="0" smtClean="0"/>
              <a:t>The West became intensely concerned with reason, thinking, logic, rationality, etc.</a:t>
            </a:r>
          </a:p>
          <a:p>
            <a:pPr lvl="1"/>
            <a:r>
              <a:rPr lang="en-US" dirty="0" smtClean="0"/>
              <a:t>Western religion changed as well</a:t>
            </a:r>
            <a:endParaRPr lang="en-US" dirty="0"/>
          </a:p>
        </p:txBody>
      </p:sp>
    </p:spTree>
    <p:extLst>
      <p:ext uri="{BB962C8B-B14F-4D97-AF65-F5344CB8AC3E}">
        <p14:creationId xmlns:p14="http://schemas.microsoft.com/office/powerpoint/2010/main" val="24492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0127"/>
            <a:ext cx="2819400" cy="4867873"/>
          </a:xfrm>
          <a:prstGeom prst="rect">
            <a:avLst/>
          </a:prstGeom>
        </p:spPr>
      </p:pic>
      <p:sp>
        <p:nvSpPr>
          <p:cNvPr id="3" name="Content Placeholder 2"/>
          <p:cNvSpPr>
            <a:spLocks noGrp="1"/>
          </p:cNvSpPr>
          <p:nvPr>
            <p:ph idx="1"/>
          </p:nvPr>
        </p:nvSpPr>
        <p:spPr>
          <a:xfrm>
            <a:off x="457200" y="457200"/>
            <a:ext cx="8229600" cy="6019800"/>
          </a:xfrm>
        </p:spPr>
        <p:txBody>
          <a:bodyPr>
            <a:normAutofit/>
          </a:bodyPr>
          <a:lstStyle/>
          <a:p>
            <a:r>
              <a:rPr lang="en-US" dirty="0" smtClean="0"/>
              <a:t>English Civil Wars (1642-1688)</a:t>
            </a:r>
          </a:p>
          <a:p>
            <a:pPr lvl="1"/>
            <a:r>
              <a:rPr lang="en-US" dirty="0" smtClean="0"/>
              <a:t>Protestants in England were upset that the Anglican Church seemed so Catholic</a:t>
            </a:r>
          </a:p>
          <a:p>
            <a:pPr lvl="2"/>
            <a:r>
              <a:rPr lang="en-US" dirty="0" smtClean="0"/>
              <a:t>Tried to purify the church of Catholic things, so people called them the Puritans</a:t>
            </a:r>
          </a:p>
          <a:p>
            <a:pPr lvl="1"/>
            <a:r>
              <a:rPr lang="en-US" dirty="0" smtClean="0"/>
              <a:t>King Charles I wasn’t listening to the Puritans, so they declared war on him</a:t>
            </a:r>
          </a:p>
          <a:p>
            <a:pPr lvl="2"/>
            <a:r>
              <a:rPr lang="en-US" dirty="0" smtClean="0"/>
              <a:t>The Puritan Parliament vs. Anglican Royalists</a:t>
            </a:r>
          </a:p>
          <a:p>
            <a:pPr lvl="2"/>
            <a:r>
              <a:rPr lang="en-US" dirty="0" smtClean="0"/>
              <a:t>The Puritans lost the first civil war, but won the second and beheaded Charles in 1649</a:t>
            </a:r>
          </a:p>
          <a:p>
            <a:pPr lvl="1"/>
            <a:r>
              <a:rPr lang="en-US" dirty="0" smtClean="0"/>
              <a:t>Can see from these wars that the English agreed with the Enlightenment idea that people can overthrow their government</a:t>
            </a:r>
            <a:endParaRPr lang="en-US" dirty="0"/>
          </a:p>
        </p:txBody>
      </p:sp>
    </p:spTree>
    <p:extLst>
      <p:ext uri="{BB962C8B-B14F-4D97-AF65-F5344CB8AC3E}">
        <p14:creationId xmlns:p14="http://schemas.microsoft.com/office/powerpoint/2010/main" val="193715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05250" y="3238500"/>
            <a:ext cx="5238750" cy="36195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905000" cy="2684860"/>
          </a:xfrm>
          <a:prstGeom prst="rect">
            <a:avLst/>
          </a:prstGeom>
        </p:spPr>
      </p:pic>
      <p:sp>
        <p:nvSpPr>
          <p:cNvPr id="3" name="Content Placeholder 2"/>
          <p:cNvSpPr>
            <a:spLocks noGrp="1"/>
          </p:cNvSpPr>
          <p:nvPr>
            <p:ph idx="1"/>
          </p:nvPr>
        </p:nvSpPr>
        <p:spPr>
          <a:xfrm>
            <a:off x="457200" y="457200"/>
            <a:ext cx="8229600" cy="6019800"/>
          </a:xfrm>
        </p:spPr>
        <p:txBody>
          <a:bodyPr>
            <a:normAutofit fontScale="92500" lnSpcReduction="10000"/>
          </a:bodyPr>
          <a:lstStyle/>
          <a:p>
            <a:r>
              <a:rPr lang="en-US" dirty="0" smtClean="0"/>
              <a:t>The French Revolution (1789-1799)</a:t>
            </a:r>
          </a:p>
          <a:p>
            <a:pPr lvl="1"/>
            <a:r>
              <a:rPr lang="en-US" dirty="0" smtClean="0"/>
              <a:t>The people were tired of high taxes, high food prices, and the king not doing anything about it</a:t>
            </a:r>
          </a:p>
          <a:p>
            <a:pPr lvl="1"/>
            <a:r>
              <a:rPr lang="en-US" dirty="0" smtClean="0"/>
              <a:t>The people revolted, and guillotined King Louis XVI and his wife, Marie Antoinette, in 1794</a:t>
            </a:r>
          </a:p>
          <a:p>
            <a:pPr lvl="1"/>
            <a:r>
              <a:rPr lang="en-US" dirty="0" smtClean="0"/>
              <a:t>Here the French show that they agreed with the Enlightenment ideas that humans had natural rights that the government should protect, and if the government did not, the people could overthrow their government</a:t>
            </a:r>
          </a:p>
          <a:p>
            <a:pPr lvl="1"/>
            <a:r>
              <a:rPr lang="en-US" dirty="0" smtClean="0"/>
              <a:t>The Revolution turned very bloody</a:t>
            </a:r>
          </a:p>
          <a:p>
            <a:pPr lvl="2"/>
            <a:r>
              <a:rPr lang="en-US" dirty="0" smtClean="0"/>
              <a:t>Two years of it are called The Reign of Terror</a:t>
            </a:r>
          </a:p>
          <a:p>
            <a:pPr lvl="2"/>
            <a:r>
              <a:rPr lang="en-US" dirty="0" smtClean="0"/>
              <a:t>And at the end, the French people turned to Napoleon to get them out of the mess, and he became a dictator</a:t>
            </a:r>
          </a:p>
          <a:p>
            <a:pPr lvl="2"/>
            <a:r>
              <a:rPr lang="en-US" dirty="0" smtClean="0"/>
              <a:t>So Enlightenment ideas didn’t work very well</a:t>
            </a:r>
            <a:endParaRPr lang="en-US" dirty="0"/>
          </a:p>
        </p:txBody>
      </p:sp>
    </p:spTree>
    <p:extLst>
      <p:ext uri="{BB962C8B-B14F-4D97-AF65-F5344CB8AC3E}">
        <p14:creationId xmlns:p14="http://schemas.microsoft.com/office/powerpoint/2010/main" val="370317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marL="0" indent="0">
              <a:buNone/>
            </a:pPr>
            <a:r>
              <a:rPr lang="en-US" dirty="0" smtClean="0"/>
              <a:t>Five results of Enlightenment thinking</a:t>
            </a:r>
          </a:p>
          <a:p>
            <a:pPr marL="971550" lvl="1" indent="-514350">
              <a:buFont typeface="+mj-lt"/>
              <a:buAutoNum type="arabicPeriod"/>
            </a:pPr>
            <a:r>
              <a:rPr lang="en-US" dirty="0" smtClean="0"/>
              <a:t>Westerners began to believe that natural laws (such as gravity, etc.) governed the universe rather than God</a:t>
            </a:r>
          </a:p>
          <a:p>
            <a:pPr marL="971550" lvl="1" indent="-514350">
              <a:buFont typeface="+mj-lt"/>
              <a:buAutoNum type="arabicPeriod"/>
            </a:pPr>
            <a:r>
              <a:rPr lang="en-US" dirty="0"/>
              <a:t>Westerners began to believe that </a:t>
            </a:r>
            <a:r>
              <a:rPr lang="en-US" dirty="0" smtClean="0"/>
              <a:t>humans were born with natural rights (as opposed to the medieval idea that humans only have responsibilities, not rights)</a:t>
            </a:r>
          </a:p>
          <a:p>
            <a:pPr marL="971550" lvl="1" indent="-514350">
              <a:buFont typeface="+mj-lt"/>
              <a:buAutoNum type="arabicPeriod"/>
            </a:pPr>
            <a:r>
              <a:rPr lang="en-US" dirty="0"/>
              <a:t>Westerners began to believe that </a:t>
            </a:r>
            <a:r>
              <a:rPr lang="en-US" dirty="0" smtClean="0"/>
              <a:t>humans would endlessly progress in knowledge, making society better and better, more and more moral</a:t>
            </a:r>
          </a:p>
        </p:txBody>
      </p:sp>
    </p:spTree>
    <p:extLst>
      <p:ext uri="{BB962C8B-B14F-4D97-AF65-F5344CB8AC3E}">
        <p14:creationId xmlns:p14="http://schemas.microsoft.com/office/powerpoint/2010/main" val="4050352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20000"/>
          </a:bodyPr>
          <a:lstStyle/>
          <a:p>
            <a:pPr marL="971550" lvl="1" indent="-514350">
              <a:buFont typeface="+mj-lt"/>
              <a:buAutoNum type="arabicPeriod" startAt="4"/>
            </a:pPr>
            <a:r>
              <a:rPr lang="en-US" dirty="0"/>
              <a:t>Westerners began to believe that God was the Great Architect and Designer “in the beginning,” but was not involved in day-to-day events</a:t>
            </a:r>
          </a:p>
          <a:p>
            <a:pPr lvl="2"/>
            <a:r>
              <a:rPr lang="en-US" dirty="0" smtClean="0"/>
              <a:t>They thought thinking of God as only the Creator was a more logical way of thinking</a:t>
            </a:r>
          </a:p>
          <a:p>
            <a:pPr lvl="2"/>
            <a:r>
              <a:rPr lang="en-US" dirty="0" smtClean="0"/>
              <a:t>The discovery of natural </a:t>
            </a:r>
            <a:r>
              <a:rPr lang="en-US" dirty="0"/>
              <a:t>laws like gravity seemed to prove that there was no need to fear a god, natural laws were running everything</a:t>
            </a:r>
          </a:p>
          <a:p>
            <a:pPr lvl="2"/>
            <a:r>
              <a:rPr lang="en-US" dirty="0" smtClean="0"/>
              <a:t>This </a:t>
            </a:r>
            <a:r>
              <a:rPr lang="en-US" dirty="0"/>
              <a:t>new religious idea was called Deism</a:t>
            </a:r>
          </a:p>
          <a:p>
            <a:pPr lvl="2"/>
            <a:r>
              <a:rPr lang="en-US" dirty="0"/>
              <a:t>Deists called God “the Great Watchmaker” – He made the universe and wound it up like a clock and set it down and let it go, never touching it again</a:t>
            </a:r>
          </a:p>
          <a:p>
            <a:pPr lvl="2"/>
            <a:r>
              <a:rPr lang="en-US" dirty="0" smtClean="0"/>
              <a:t>Thomas </a:t>
            </a:r>
            <a:r>
              <a:rPr lang="en-US" dirty="0"/>
              <a:t>Jefferson was a Deist</a:t>
            </a:r>
          </a:p>
          <a:p>
            <a:pPr marL="971550" lvl="1" indent="-514350">
              <a:buFont typeface="+mj-lt"/>
              <a:buAutoNum type="arabicPeriod" startAt="4"/>
            </a:pPr>
            <a:r>
              <a:rPr lang="en-US" dirty="0" smtClean="0"/>
              <a:t>Rulers </a:t>
            </a:r>
            <a:r>
              <a:rPr lang="en-US" dirty="0"/>
              <a:t>attempted to become more “enlightened”</a:t>
            </a:r>
          </a:p>
          <a:p>
            <a:pPr lvl="2"/>
            <a:r>
              <a:rPr lang="en-US" dirty="0"/>
              <a:t>Like Frederick the Great of Prussia</a:t>
            </a:r>
          </a:p>
          <a:p>
            <a:pPr lvl="2"/>
            <a:r>
              <a:rPr lang="en-US" dirty="0"/>
              <a:t>Were supposed to care more for their people than kings had </a:t>
            </a:r>
            <a:r>
              <a:rPr lang="en-US" dirty="0" smtClean="0"/>
              <a:t>before</a:t>
            </a:r>
            <a:endParaRPr lang="en-US" dirty="0"/>
          </a:p>
        </p:txBody>
      </p:sp>
    </p:spTree>
    <p:extLst>
      <p:ext uri="{BB962C8B-B14F-4D97-AF65-F5344CB8AC3E}">
        <p14:creationId xmlns:p14="http://schemas.microsoft.com/office/powerpoint/2010/main" val="180191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This ends 7</a:t>
            </a:r>
            <a:r>
              <a:rPr lang="en-US" b="1" baseline="30000" dirty="0" smtClean="0"/>
              <a:t>th</a:t>
            </a:r>
            <a:r>
              <a:rPr lang="en-US" b="1" dirty="0" smtClean="0"/>
              <a:t> grade notes for Tuesday</a:t>
            </a:r>
            <a:endParaRPr lang="en-US" b="1" dirty="0"/>
          </a:p>
        </p:txBody>
      </p:sp>
      <p:sp>
        <p:nvSpPr>
          <p:cNvPr id="3" name="Content Placeholder 2"/>
          <p:cNvSpPr>
            <a:spLocks noGrp="1"/>
          </p:cNvSpPr>
          <p:nvPr>
            <p:ph idx="1"/>
          </p:nvPr>
        </p:nvSpPr>
        <p:spPr/>
        <p:txBody>
          <a:bodyPr/>
          <a:lstStyle/>
          <a:p>
            <a:r>
              <a:rPr lang="en-US" dirty="0" smtClean="0"/>
              <a:t>If they finish early, give them time to read and annotate the packet for the Socratic Seminar on Thursday (on my desk with a green tab on it).</a:t>
            </a:r>
            <a:endParaRPr lang="en-US" dirty="0"/>
          </a:p>
        </p:txBody>
      </p:sp>
    </p:spTree>
    <p:extLst>
      <p:ext uri="{BB962C8B-B14F-4D97-AF65-F5344CB8AC3E}">
        <p14:creationId xmlns:p14="http://schemas.microsoft.com/office/powerpoint/2010/main" val="3646846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Quiz				Feb 2, 2015</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were the dates of the “Long 18</a:t>
            </a:r>
            <a:r>
              <a:rPr lang="en-US" baseline="30000" dirty="0" smtClean="0"/>
              <a:t>th</a:t>
            </a:r>
            <a:r>
              <a:rPr lang="en-US" dirty="0" smtClean="0"/>
              <a:t> Century”?</a:t>
            </a:r>
          </a:p>
          <a:p>
            <a:pPr marL="514350" indent="-514350">
              <a:buFont typeface="+mj-lt"/>
              <a:buAutoNum type="arabicPeriod"/>
            </a:pPr>
            <a:r>
              <a:rPr lang="en-US" dirty="0" smtClean="0"/>
              <a:t>What revolution stimulated the Enlightenment?</a:t>
            </a:r>
          </a:p>
          <a:p>
            <a:pPr marL="514350" indent="-514350">
              <a:buFont typeface="+mj-lt"/>
              <a:buAutoNum type="arabicPeriod"/>
            </a:pPr>
            <a:r>
              <a:rPr lang="en-US" dirty="0" smtClean="0"/>
              <a:t>What is the other name given to the Age of Enlightenment?</a:t>
            </a:r>
          </a:p>
          <a:p>
            <a:pPr marL="514350" indent="-514350">
              <a:buFont typeface="+mj-lt"/>
              <a:buAutoNum type="arabicPeriod"/>
            </a:pPr>
            <a:r>
              <a:rPr lang="en-US" dirty="0" smtClean="0"/>
              <a:t>Which two countries killed their kings during the Enlightenment era?</a:t>
            </a:r>
            <a:endParaRPr lang="en-US" dirty="0"/>
          </a:p>
        </p:txBody>
      </p:sp>
    </p:spTree>
    <p:extLst>
      <p:ext uri="{BB962C8B-B14F-4D97-AF65-F5344CB8AC3E}">
        <p14:creationId xmlns:p14="http://schemas.microsoft.com/office/powerpoint/2010/main" val="177584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Bellwork</a:t>
            </a:r>
            <a:r>
              <a:rPr lang="en-US" b="1" dirty="0" smtClean="0"/>
              <a:t>			Feb 5, 2015</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Prepare for our Socratic Seminar</a:t>
            </a:r>
          </a:p>
          <a:p>
            <a:pPr lvl="1"/>
            <a:r>
              <a:rPr lang="en-US" dirty="0" smtClean="0"/>
              <a:t>Read and annotate the packet</a:t>
            </a:r>
          </a:p>
          <a:p>
            <a:pPr lvl="1"/>
            <a:r>
              <a:rPr lang="en-US" dirty="0" smtClean="0"/>
              <a:t>Prepare for questions such as</a:t>
            </a:r>
          </a:p>
          <a:p>
            <a:pPr lvl="2"/>
            <a:r>
              <a:rPr lang="en-US" dirty="0" smtClean="0"/>
              <a:t>How did John Locke prove his opinion that the human mind is blank when one is born?</a:t>
            </a:r>
          </a:p>
          <a:p>
            <a:pPr lvl="2"/>
            <a:r>
              <a:rPr lang="en-US" dirty="0" smtClean="0"/>
              <a:t>How did John Locke think government </a:t>
            </a:r>
            <a:r>
              <a:rPr lang="en-US" dirty="0" smtClean="0"/>
              <a:t>started? Who thought of it first?</a:t>
            </a:r>
            <a:endParaRPr lang="en-US" dirty="0" smtClean="0"/>
          </a:p>
          <a:p>
            <a:pPr lvl="2"/>
            <a:r>
              <a:rPr lang="en-US" dirty="0" smtClean="0"/>
              <a:t>How did Jean Jacques Rousseau think that governments came into existence?</a:t>
            </a:r>
          </a:p>
          <a:p>
            <a:pPr lvl="2"/>
            <a:r>
              <a:rPr lang="en-US" dirty="0" smtClean="0"/>
              <a:t>How did the Americans think a government should look and act, and what kind of rights did they think people had?</a:t>
            </a:r>
            <a:endParaRPr lang="en-US" dirty="0"/>
          </a:p>
        </p:txBody>
      </p:sp>
    </p:spTree>
    <p:extLst>
      <p:ext uri="{BB962C8B-B14F-4D97-AF65-F5344CB8AC3E}">
        <p14:creationId xmlns:p14="http://schemas.microsoft.com/office/powerpoint/2010/main" val="1775848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Bellwork</a:t>
            </a:r>
            <a:r>
              <a:rPr lang="en-US" b="1" dirty="0" smtClean="0"/>
              <a:t>			Feb 6, 2015</a:t>
            </a:r>
            <a:endParaRPr lang="en-US" b="1"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Choose one of our Socratic Seminar </a:t>
            </a:r>
            <a:r>
              <a:rPr lang="en-US" dirty="0" smtClean="0"/>
              <a:t>questions from yesterday </a:t>
            </a:r>
            <a:r>
              <a:rPr lang="en-US" dirty="0" smtClean="0"/>
              <a:t>and write a one-paragraph answer:</a:t>
            </a:r>
          </a:p>
          <a:p>
            <a:pPr lvl="2"/>
            <a:r>
              <a:rPr lang="en-US" dirty="0"/>
              <a:t>How </a:t>
            </a:r>
            <a:r>
              <a:rPr lang="en-US" dirty="0" smtClean="0"/>
              <a:t>does John Locke’s opinion that humans are born without a set nature compare to opinions about human nature expressed before his lifetime?</a:t>
            </a:r>
            <a:endParaRPr lang="en-US" dirty="0"/>
          </a:p>
          <a:p>
            <a:pPr lvl="2"/>
            <a:r>
              <a:rPr lang="en-US" dirty="0"/>
              <a:t>How </a:t>
            </a:r>
            <a:r>
              <a:rPr lang="en-US" dirty="0" smtClean="0"/>
              <a:t>does John Locke’s opinion on government compare to opinions on government before his lifetime?</a:t>
            </a:r>
            <a:endParaRPr lang="en-US" dirty="0"/>
          </a:p>
        </p:txBody>
      </p:sp>
    </p:spTree>
    <p:extLst>
      <p:ext uri="{BB962C8B-B14F-4D97-AF65-F5344CB8AC3E}">
        <p14:creationId xmlns:p14="http://schemas.microsoft.com/office/powerpoint/2010/main" val="177584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the Quiz</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1685-1815</a:t>
            </a:r>
          </a:p>
          <a:p>
            <a:pPr marL="514350" indent="-514350">
              <a:buFont typeface="+mj-lt"/>
              <a:buAutoNum type="arabicPeriod"/>
            </a:pPr>
            <a:r>
              <a:rPr lang="en-US" dirty="0" smtClean="0"/>
              <a:t>The Scientific Revolution</a:t>
            </a:r>
          </a:p>
          <a:p>
            <a:pPr marL="514350" indent="-514350">
              <a:buFont typeface="+mj-lt"/>
              <a:buAutoNum type="arabicPeriod"/>
            </a:pPr>
            <a:r>
              <a:rPr lang="en-US" dirty="0" smtClean="0"/>
              <a:t>The Age of Reason</a:t>
            </a:r>
          </a:p>
          <a:p>
            <a:pPr marL="514350" indent="-514350">
              <a:buFont typeface="+mj-lt"/>
              <a:buAutoNum type="arabicPeriod"/>
            </a:pPr>
            <a:r>
              <a:rPr lang="en-US" dirty="0" smtClean="0"/>
              <a:t>France and England</a:t>
            </a:r>
          </a:p>
        </p:txBody>
      </p:sp>
    </p:spTree>
    <p:extLst>
      <p:ext uri="{BB962C8B-B14F-4D97-AF65-F5344CB8AC3E}">
        <p14:creationId xmlns:p14="http://schemas.microsoft.com/office/powerpoint/2010/main" val="177584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Notes				Feb 2, 2015</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The Enlightenment, or the Age of Reason</a:t>
            </a:r>
          </a:p>
          <a:p>
            <a:pPr lvl="1"/>
            <a:r>
              <a:rPr lang="en-US" dirty="0" smtClean="0"/>
              <a:t>1650s-1800</a:t>
            </a:r>
          </a:p>
          <a:p>
            <a:pPr lvl="1"/>
            <a:r>
              <a:rPr lang="en-US" dirty="0" smtClean="0"/>
              <a:t>Came from the Renaissance and the Scientific Revolution</a:t>
            </a:r>
          </a:p>
          <a:p>
            <a:pPr lvl="2"/>
            <a:r>
              <a:rPr lang="en-US" dirty="0" smtClean="0"/>
              <a:t>Increasing focus on mankind rather than God</a:t>
            </a:r>
          </a:p>
          <a:p>
            <a:pPr lvl="2"/>
            <a:r>
              <a:rPr lang="en-US" dirty="0" smtClean="0"/>
              <a:t>Success of logic and observation rather than faith</a:t>
            </a:r>
          </a:p>
          <a:p>
            <a:pPr lvl="2"/>
            <a:r>
              <a:rPr lang="en-US" dirty="0" smtClean="0"/>
              <a:t>If breakthroughs could be made in science and discovering land, then they could be made in politics, philosophy, religion, etc.</a:t>
            </a:r>
          </a:p>
          <a:p>
            <a:pPr lvl="1"/>
            <a:r>
              <a:rPr lang="en-US" dirty="0" smtClean="0"/>
              <a:t>European opinions about religion, philosophy, science, government, etc. changed</a:t>
            </a:r>
          </a:p>
          <a:p>
            <a:pPr lvl="2"/>
            <a:r>
              <a:rPr lang="en-US" dirty="0" smtClean="0"/>
              <a:t>From faith to reason</a:t>
            </a:r>
          </a:p>
          <a:p>
            <a:pPr lvl="2"/>
            <a:r>
              <a:rPr lang="en-US" dirty="0" smtClean="0"/>
              <a:t>From supernatural, fatalistic view of human history to natural, optimistic view of human history</a:t>
            </a:r>
          </a:p>
          <a:p>
            <a:pPr lvl="2"/>
            <a:r>
              <a:rPr lang="en-US" dirty="0" smtClean="0"/>
              <a:t>Even Renaissance people loved learning from the past, but Enlightenment people do not</a:t>
            </a:r>
          </a:p>
        </p:txBody>
      </p:sp>
    </p:spTree>
    <p:extLst>
      <p:ext uri="{BB962C8B-B14F-4D97-AF65-F5344CB8AC3E}">
        <p14:creationId xmlns:p14="http://schemas.microsoft.com/office/powerpoint/2010/main" val="177584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463041"/>
            <a:ext cx="2743199" cy="288035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4155"/>
            <a:ext cx="2057400" cy="2653845"/>
          </a:xfrm>
          <a:prstGeom prst="rect">
            <a:avLst/>
          </a:prstGeom>
        </p:spPr>
      </p:pic>
      <p:sp>
        <p:nvSpPr>
          <p:cNvPr id="3" name="Content Placeholder 2"/>
          <p:cNvSpPr>
            <a:spLocks noGrp="1"/>
          </p:cNvSpPr>
          <p:nvPr>
            <p:ph idx="1"/>
          </p:nvPr>
        </p:nvSpPr>
        <p:spPr>
          <a:xfrm>
            <a:off x="457200" y="457200"/>
            <a:ext cx="8229600" cy="6019800"/>
          </a:xfrm>
        </p:spPr>
        <p:txBody>
          <a:bodyPr>
            <a:normAutofit/>
          </a:bodyPr>
          <a:lstStyle/>
          <a:p>
            <a:r>
              <a:rPr lang="en-US" dirty="0" smtClean="0"/>
              <a:t>Early Enlightenment (1650s-1730)</a:t>
            </a:r>
          </a:p>
          <a:p>
            <a:pPr lvl="1"/>
            <a:r>
              <a:rPr lang="en-US" dirty="0" smtClean="0"/>
              <a:t>Galileo</a:t>
            </a:r>
          </a:p>
          <a:p>
            <a:pPr lvl="2"/>
            <a:r>
              <a:rPr lang="en-US" dirty="0" smtClean="0"/>
              <a:t>Defended Copernicus’ idea that the earth moved around the sun, contradicting what people thought the Bible said</a:t>
            </a:r>
          </a:p>
          <a:p>
            <a:pPr lvl="1"/>
            <a:r>
              <a:rPr lang="en-US" dirty="0" smtClean="0"/>
              <a:t>Isaac Newton (English physicist)</a:t>
            </a:r>
          </a:p>
          <a:p>
            <a:pPr lvl="2"/>
            <a:r>
              <a:rPr lang="en-US" dirty="0" smtClean="0"/>
              <a:t>Discovered the Law of Gravity</a:t>
            </a:r>
          </a:p>
          <a:p>
            <a:pPr lvl="2"/>
            <a:r>
              <a:rPr lang="en-US" dirty="0" smtClean="0"/>
              <a:t>Precise measurements</a:t>
            </a:r>
          </a:p>
          <a:p>
            <a:pPr lvl="1"/>
            <a:r>
              <a:rPr lang="en-US" dirty="0" smtClean="0"/>
              <a:t>John Locke (English doctor and philosopher)</a:t>
            </a:r>
          </a:p>
          <a:p>
            <a:pPr lvl="2"/>
            <a:r>
              <a:rPr lang="en-US" dirty="0" smtClean="0"/>
              <a:t>Human nature was changeable</a:t>
            </a:r>
          </a:p>
          <a:p>
            <a:pPr lvl="2"/>
            <a:r>
              <a:rPr lang="en-US" dirty="0" smtClean="0"/>
              <a:t>Knowledge is gained through experience, not by understanding eternal truth</a:t>
            </a:r>
          </a:p>
        </p:txBody>
      </p:sp>
    </p:spTree>
    <p:extLst>
      <p:ext uri="{BB962C8B-B14F-4D97-AF65-F5344CB8AC3E}">
        <p14:creationId xmlns:p14="http://schemas.microsoft.com/office/powerpoint/2010/main" val="212920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1" y="3985345"/>
            <a:ext cx="2346959" cy="28726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791" y="1219200"/>
            <a:ext cx="2673209" cy="28194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1" y="-2177"/>
            <a:ext cx="1661160" cy="1998149"/>
          </a:xfrm>
          <a:prstGeom prst="rect">
            <a:avLst/>
          </a:prstGeom>
        </p:spPr>
      </p:pic>
      <p:sp>
        <p:nvSpPr>
          <p:cNvPr id="3" name="Content Placeholder 2"/>
          <p:cNvSpPr>
            <a:spLocks noGrp="1"/>
          </p:cNvSpPr>
          <p:nvPr>
            <p:ph idx="1"/>
          </p:nvPr>
        </p:nvSpPr>
        <p:spPr>
          <a:xfrm>
            <a:off x="457200" y="457200"/>
            <a:ext cx="8229600" cy="6096000"/>
          </a:xfrm>
        </p:spPr>
        <p:txBody>
          <a:bodyPr>
            <a:normAutofit/>
          </a:bodyPr>
          <a:lstStyle/>
          <a:p>
            <a:pPr lvl="1"/>
            <a:r>
              <a:rPr lang="en-US" dirty="0"/>
              <a:t>Francis </a:t>
            </a:r>
            <a:r>
              <a:rPr lang="en-US" dirty="0" smtClean="0"/>
              <a:t>Bacon (English politician)</a:t>
            </a:r>
          </a:p>
          <a:p>
            <a:pPr lvl="2"/>
            <a:r>
              <a:rPr lang="en-US" dirty="0" smtClean="0"/>
              <a:t>Developed the “scientific method”</a:t>
            </a:r>
          </a:p>
          <a:p>
            <a:pPr lvl="3"/>
            <a:r>
              <a:rPr lang="en-US" dirty="0" smtClean="0"/>
              <a:t>Careful observation, questioning, testing</a:t>
            </a:r>
            <a:endParaRPr lang="en-US" dirty="0"/>
          </a:p>
          <a:p>
            <a:pPr lvl="1"/>
            <a:r>
              <a:rPr lang="en-US" dirty="0"/>
              <a:t>Thomas </a:t>
            </a:r>
            <a:r>
              <a:rPr lang="en-US" dirty="0" smtClean="0"/>
              <a:t>Hobbes (English philosopher)</a:t>
            </a:r>
          </a:p>
          <a:p>
            <a:pPr lvl="2"/>
            <a:r>
              <a:rPr lang="en-US" dirty="0" smtClean="0"/>
              <a:t>Developed “social contract theory”</a:t>
            </a:r>
          </a:p>
          <a:p>
            <a:pPr lvl="3"/>
            <a:r>
              <a:rPr lang="en-US" dirty="0" smtClean="0"/>
              <a:t>Believed government was created by society making a contract with itself, not that God had appointed government, like medieval people had thought</a:t>
            </a:r>
          </a:p>
          <a:p>
            <a:pPr lvl="3"/>
            <a:r>
              <a:rPr lang="en-US" dirty="0" smtClean="0"/>
              <a:t>John Locke later expanded on Hobbes’ ideas</a:t>
            </a:r>
            <a:endParaRPr lang="en-US" dirty="0"/>
          </a:p>
          <a:p>
            <a:pPr lvl="1"/>
            <a:r>
              <a:rPr lang="en-US" dirty="0"/>
              <a:t>Rene </a:t>
            </a:r>
            <a:r>
              <a:rPr lang="en-US" dirty="0" smtClean="0"/>
              <a:t>Descartes (French philosopher)</a:t>
            </a:r>
          </a:p>
          <a:p>
            <a:pPr lvl="2"/>
            <a:r>
              <a:rPr lang="en-US" dirty="0" smtClean="0"/>
              <a:t>Said one should question EVERYTHING</a:t>
            </a:r>
          </a:p>
          <a:p>
            <a:pPr lvl="3"/>
            <a:r>
              <a:rPr lang="en-US" dirty="0" smtClean="0"/>
              <a:t>Don’t even trust your own senses</a:t>
            </a:r>
          </a:p>
          <a:p>
            <a:pPr lvl="2"/>
            <a:r>
              <a:rPr lang="en-US" dirty="0" smtClean="0"/>
              <a:t>Purposely tried to disagree with all philosophers before him</a:t>
            </a:r>
            <a:endParaRPr lang="en-US" dirty="0"/>
          </a:p>
        </p:txBody>
      </p:sp>
    </p:spTree>
    <p:extLst>
      <p:ext uri="{BB962C8B-B14F-4D97-AF65-F5344CB8AC3E}">
        <p14:creationId xmlns:p14="http://schemas.microsoft.com/office/powerpoint/2010/main" val="407509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3361500"/>
            <a:ext cx="2810691" cy="3496500"/>
          </a:xfrm>
          <a:prstGeom prst="rect">
            <a:avLst/>
          </a:prstGeom>
        </p:spPr>
      </p:pic>
      <p:sp>
        <p:nvSpPr>
          <p:cNvPr id="3" name="Content Placeholder 2"/>
          <p:cNvSpPr>
            <a:spLocks noGrp="1"/>
          </p:cNvSpPr>
          <p:nvPr>
            <p:ph idx="1"/>
          </p:nvPr>
        </p:nvSpPr>
        <p:spPr>
          <a:xfrm>
            <a:off x="457200" y="457200"/>
            <a:ext cx="8229600" cy="5943600"/>
          </a:xfrm>
        </p:spPr>
        <p:txBody>
          <a:bodyPr>
            <a:normAutofit/>
          </a:bodyPr>
          <a:lstStyle/>
          <a:p>
            <a:r>
              <a:rPr lang="en-US" dirty="0" smtClean="0"/>
              <a:t>High Enlightenment (1730-1780)</a:t>
            </a:r>
          </a:p>
          <a:p>
            <a:pPr lvl="1"/>
            <a:r>
              <a:rPr lang="en-US" dirty="0" smtClean="0"/>
              <a:t>Philosophes</a:t>
            </a:r>
          </a:p>
          <a:p>
            <a:pPr lvl="2"/>
            <a:r>
              <a:rPr lang="en-US" dirty="0" smtClean="0"/>
              <a:t>French philosophers and others who discussed the ideas of the day</a:t>
            </a:r>
          </a:p>
          <a:p>
            <a:pPr lvl="2"/>
            <a:r>
              <a:rPr lang="en-US" dirty="0" smtClean="0"/>
              <a:t>Would meet at salons</a:t>
            </a:r>
            <a:endParaRPr lang="en-US" dirty="0"/>
          </a:p>
          <a:p>
            <a:pPr lvl="3"/>
            <a:r>
              <a:rPr lang="en-US" dirty="0"/>
              <a:t>Coffeehouses, hosted by aristocratic ladies, where people would discuss </a:t>
            </a:r>
            <a:r>
              <a:rPr lang="en-US" dirty="0" smtClean="0"/>
              <a:t>ideas</a:t>
            </a:r>
          </a:p>
          <a:p>
            <a:pPr lvl="2"/>
            <a:r>
              <a:rPr lang="en-US" dirty="0" smtClean="0"/>
              <a:t>Denis Diderot</a:t>
            </a:r>
            <a:endParaRPr lang="en-US" dirty="0"/>
          </a:p>
          <a:p>
            <a:pPr lvl="3"/>
            <a:r>
              <a:rPr lang="en-US" dirty="0" smtClean="0"/>
              <a:t>Put together the first encyclopedia</a:t>
            </a:r>
            <a:endParaRPr lang="en-US" dirty="0"/>
          </a:p>
          <a:p>
            <a:pPr lvl="4"/>
            <a:r>
              <a:rPr lang="en-US" dirty="0" smtClean="0"/>
              <a:t>He and other Enlightenment thinkers thought that everything </a:t>
            </a:r>
            <a:r>
              <a:rPr lang="en-US" dirty="0"/>
              <a:t>in the universe could be </a:t>
            </a:r>
            <a:r>
              <a:rPr lang="en-US" dirty="0" smtClean="0"/>
              <a:t>demystified, thought about logically, </a:t>
            </a:r>
            <a:r>
              <a:rPr lang="en-US" dirty="0"/>
              <a:t>and </a:t>
            </a:r>
            <a:r>
              <a:rPr lang="en-US" dirty="0" smtClean="0"/>
              <a:t>catalogued</a:t>
            </a:r>
          </a:p>
        </p:txBody>
      </p:sp>
    </p:spTree>
    <p:extLst>
      <p:ext uri="{BB962C8B-B14F-4D97-AF65-F5344CB8AC3E}">
        <p14:creationId xmlns:p14="http://schemas.microsoft.com/office/powerpoint/2010/main" val="405035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64573"/>
            <a:ext cx="2286000" cy="318254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524000"/>
            <a:ext cx="2209800" cy="277260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3" y="0"/>
            <a:ext cx="1704703" cy="2045646"/>
          </a:xfrm>
          <a:prstGeom prst="rect">
            <a:avLst/>
          </a:prstGeom>
        </p:spPr>
      </p:pic>
      <p:sp>
        <p:nvSpPr>
          <p:cNvPr id="3" name="Content Placeholder 2"/>
          <p:cNvSpPr>
            <a:spLocks noGrp="1"/>
          </p:cNvSpPr>
          <p:nvPr>
            <p:ph idx="1"/>
          </p:nvPr>
        </p:nvSpPr>
        <p:spPr>
          <a:xfrm>
            <a:off x="457200" y="457200"/>
            <a:ext cx="8229600" cy="6019800"/>
          </a:xfrm>
        </p:spPr>
        <p:txBody>
          <a:bodyPr>
            <a:normAutofit/>
          </a:bodyPr>
          <a:lstStyle/>
          <a:p>
            <a:pPr lvl="2"/>
            <a:r>
              <a:rPr lang="en-US" dirty="0" smtClean="0"/>
              <a:t>The Baron de Montesquieu</a:t>
            </a:r>
          </a:p>
          <a:p>
            <a:pPr lvl="3"/>
            <a:r>
              <a:rPr lang="en-US" dirty="0" smtClean="0"/>
              <a:t>Wrote “The Spirit of the Laws”</a:t>
            </a:r>
          </a:p>
          <a:p>
            <a:pPr lvl="4"/>
            <a:r>
              <a:rPr lang="en-US" dirty="0" smtClean="0"/>
              <a:t>Power in government should be separated to prevent anyone taking all power and using it badly</a:t>
            </a:r>
          </a:p>
          <a:p>
            <a:pPr lvl="2"/>
            <a:r>
              <a:rPr lang="en-US" dirty="0" smtClean="0"/>
              <a:t>Voltaire</a:t>
            </a:r>
          </a:p>
          <a:p>
            <a:pPr lvl="3"/>
            <a:r>
              <a:rPr lang="en-US" dirty="0" smtClean="0"/>
              <a:t>Wrote stories that expressed the ideas of many Enlightenment philosophers</a:t>
            </a:r>
          </a:p>
          <a:p>
            <a:pPr lvl="3"/>
            <a:r>
              <a:rPr lang="en-US" dirty="0" smtClean="0"/>
              <a:t>Attacked Catholic Church</a:t>
            </a:r>
          </a:p>
          <a:p>
            <a:pPr lvl="3"/>
            <a:r>
              <a:rPr lang="en-US" dirty="0" smtClean="0"/>
              <a:t>Harsh humor</a:t>
            </a:r>
          </a:p>
          <a:p>
            <a:pPr lvl="2"/>
            <a:r>
              <a:rPr lang="en-US" dirty="0"/>
              <a:t>Jean Jacques Rousseau</a:t>
            </a:r>
          </a:p>
          <a:p>
            <a:pPr lvl="3"/>
            <a:r>
              <a:rPr lang="en-US" dirty="0"/>
              <a:t>Kind of an Enlightenment thinker, kind of a challenger</a:t>
            </a:r>
          </a:p>
          <a:p>
            <a:pPr lvl="4"/>
            <a:r>
              <a:rPr lang="en-US" dirty="0"/>
              <a:t>Thought people were naturally good, and bad people had been corrupted by </a:t>
            </a:r>
            <a:r>
              <a:rPr lang="en-US" dirty="0" smtClean="0"/>
              <a:t>society</a:t>
            </a:r>
          </a:p>
        </p:txBody>
      </p:sp>
    </p:spTree>
    <p:extLst>
      <p:ext uri="{BB962C8B-B14F-4D97-AF65-F5344CB8AC3E}">
        <p14:creationId xmlns:p14="http://schemas.microsoft.com/office/powerpoint/2010/main" val="4050352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a:t>
            </a:r>
            <a:r>
              <a:rPr lang="en-US" b="1" baseline="30000" dirty="0" smtClean="0"/>
              <a:t>th</a:t>
            </a:r>
            <a:r>
              <a:rPr lang="en-US" b="1" dirty="0" smtClean="0"/>
              <a:t> Grade			Feb 3, 2015</a:t>
            </a:r>
            <a:endParaRPr lang="en-US" b="1" dirty="0"/>
          </a:p>
        </p:txBody>
      </p:sp>
      <p:sp>
        <p:nvSpPr>
          <p:cNvPr id="3" name="Content Placeholder 2"/>
          <p:cNvSpPr>
            <a:spLocks noGrp="1"/>
          </p:cNvSpPr>
          <p:nvPr>
            <p:ph idx="1"/>
          </p:nvPr>
        </p:nvSpPr>
        <p:spPr>
          <a:xfrm>
            <a:off x="457200" y="1600200"/>
            <a:ext cx="8229600" cy="4800600"/>
          </a:xfrm>
        </p:spPr>
        <p:txBody>
          <a:bodyPr/>
          <a:lstStyle/>
          <a:p>
            <a:r>
              <a:rPr lang="en-US" dirty="0" smtClean="0"/>
              <a:t>Hi Mrs. </a:t>
            </a:r>
            <a:r>
              <a:rPr lang="en-US" dirty="0" err="1" smtClean="0"/>
              <a:t>Jarman</a:t>
            </a:r>
            <a:r>
              <a:rPr lang="en-US" dirty="0" smtClean="0"/>
              <a:t>!</a:t>
            </a:r>
          </a:p>
          <a:p>
            <a:r>
              <a:rPr lang="en-US" dirty="0" smtClean="0"/>
              <a:t>Below are the slides the 7</a:t>
            </a:r>
            <a:r>
              <a:rPr lang="en-US" baseline="30000" dirty="0" smtClean="0"/>
              <a:t>th</a:t>
            </a:r>
            <a:r>
              <a:rPr lang="en-US" dirty="0" smtClean="0"/>
              <a:t> graders in 2</a:t>
            </a:r>
            <a:r>
              <a:rPr lang="en-US" baseline="30000" dirty="0" smtClean="0"/>
              <a:t>nd</a:t>
            </a:r>
            <a:r>
              <a:rPr lang="en-US" dirty="0" smtClean="0"/>
              <a:t> and 4</a:t>
            </a:r>
            <a:r>
              <a:rPr lang="en-US" baseline="30000" dirty="0" smtClean="0"/>
              <a:t>th</a:t>
            </a:r>
            <a:r>
              <a:rPr lang="en-US" dirty="0" smtClean="0"/>
              <a:t> hour should copy into their notes.</a:t>
            </a:r>
          </a:p>
          <a:p>
            <a:r>
              <a:rPr lang="en-US" dirty="0" smtClean="0"/>
              <a:t>They may ask questions about the material, so if you can’t answer them, just tell them to write their questions down to ask me on Thursday.</a:t>
            </a:r>
          </a:p>
          <a:p>
            <a:r>
              <a:rPr lang="en-US" dirty="0" smtClean="0"/>
              <a:t>Thanks!</a:t>
            </a:r>
            <a:endParaRPr lang="en-US" dirty="0"/>
          </a:p>
        </p:txBody>
      </p:sp>
    </p:spTree>
    <p:extLst>
      <p:ext uri="{BB962C8B-B14F-4D97-AF65-F5344CB8AC3E}">
        <p14:creationId xmlns:p14="http://schemas.microsoft.com/office/powerpoint/2010/main" val="1775848872"/>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1487</Words>
  <Application>Microsoft Office PowerPoint</Application>
  <PresentationFormat>On-screen Show (4:3)</PresentationFormat>
  <Paragraphs>143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Bellwork   Feb 2, 2015</vt:lpstr>
      <vt:lpstr>Quiz    Feb 2, 2015</vt:lpstr>
      <vt:lpstr>Grading the Quiz</vt:lpstr>
      <vt:lpstr>Notes    Feb 2, 2015</vt:lpstr>
      <vt:lpstr>PowerPoint Presentation</vt:lpstr>
      <vt:lpstr>PowerPoint Presentation</vt:lpstr>
      <vt:lpstr>PowerPoint Presentation</vt:lpstr>
      <vt:lpstr>PowerPoint Presentation</vt:lpstr>
      <vt:lpstr>7th Grade   Feb 3,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ends 7th grade notes for Tuesday</vt:lpstr>
      <vt:lpstr>Bellwork   Feb 5, 2015</vt:lpstr>
      <vt:lpstr>Bellwork   Feb 6, 2015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Feb 2, 2015</dc:title>
  <dc:creator>Jill Buccola</dc:creator>
  <cp:lastModifiedBy>Jill Buccola</cp:lastModifiedBy>
  <cp:revision>19</cp:revision>
  <dcterms:created xsi:type="dcterms:W3CDTF">2006-08-16T00:00:00Z</dcterms:created>
  <dcterms:modified xsi:type="dcterms:W3CDTF">2015-02-05T17:50:36Z</dcterms:modified>
</cp:coreProperties>
</file>