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	4-20-15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your notes and anything Miss </a:t>
            </a:r>
            <a:r>
              <a:rPr lang="en-US" dirty="0" err="1" smtClean="0"/>
              <a:t>Buccola</a:t>
            </a:r>
            <a:r>
              <a:rPr lang="en-US" dirty="0" smtClean="0"/>
              <a:t> has said about the Treaty of Versailles (the treaty that ended WWI), answer the question below in at least five sentences:</a:t>
            </a:r>
          </a:p>
          <a:p>
            <a:pPr lvl="1"/>
            <a:r>
              <a:rPr lang="en-US" i="1" dirty="0" smtClean="0"/>
              <a:t>Did the Treaty of Versailles CAUSE the Second World War? If so, how? If not, why not?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81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88832"/>
            <a:ext cx="3707674" cy="27691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Holocaust</a:t>
            </a:r>
          </a:p>
          <a:p>
            <a:pPr lvl="1"/>
            <a:r>
              <a:rPr lang="en-US" dirty="0" smtClean="0"/>
              <a:t>Not that weird for that time</a:t>
            </a:r>
          </a:p>
          <a:p>
            <a:pPr lvl="2"/>
            <a:r>
              <a:rPr lang="en-US" dirty="0" smtClean="0"/>
              <a:t>People groups in the Austrian and Ottoman Empires had been slaughtering each other for centuries</a:t>
            </a:r>
          </a:p>
          <a:p>
            <a:pPr lvl="2"/>
            <a:r>
              <a:rPr lang="en-US" dirty="0" smtClean="0"/>
              <a:t>Even Americans in 1920s thought of various people groups as less evolved and not worthy to have kids</a:t>
            </a:r>
          </a:p>
          <a:p>
            <a:pPr lvl="1"/>
            <a:r>
              <a:rPr lang="en-US" dirty="0" smtClean="0"/>
              <a:t>But intensity and scale of Hitler’s program made such treatment of minority groups unpopular</a:t>
            </a:r>
          </a:p>
          <a:p>
            <a:pPr lvl="2"/>
            <a:r>
              <a:rPr lang="en-US" dirty="0" smtClean="0"/>
              <a:t>6 million Jews, and 1 million others, killed within 6yrs</a:t>
            </a:r>
          </a:p>
          <a:p>
            <a:pPr lvl="3"/>
            <a:r>
              <a:rPr lang="en-US" dirty="0" smtClean="0"/>
              <a:t>Many others starved, made insane,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46" y="381000"/>
            <a:ext cx="9210946" cy="57494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Winston </a:t>
            </a:r>
            <a:r>
              <a:rPr lang="en-US" dirty="0" smtClean="0">
                <a:solidFill>
                  <a:schemeClr val="tx2"/>
                </a:solidFill>
              </a:rPr>
              <a:t>Churchill</a:t>
            </a:r>
          </a:p>
          <a:p>
            <a:pPr lvl="1"/>
            <a:r>
              <a:rPr lang="en-US" dirty="0" smtClean="0"/>
              <a:t>British Prime Minister, 1940-45 / 1951-55</a:t>
            </a:r>
          </a:p>
          <a:p>
            <a:pPr lvl="1"/>
            <a:r>
              <a:rPr lang="en-US" dirty="0" smtClean="0"/>
              <a:t>Knew his enemy, would not give up, inspiring</a:t>
            </a:r>
          </a:p>
          <a:p>
            <a:pPr lvl="1"/>
            <a:r>
              <a:rPr lang="en-US" dirty="0" smtClean="0"/>
              <a:t>Helped lead Allies to victory in WWII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Joseph Stalin</a:t>
            </a:r>
          </a:p>
          <a:p>
            <a:pPr lvl="1"/>
            <a:r>
              <a:rPr lang="en-US" dirty="0" smtClean="0"/>
              <a:t>General Secretary of Communist Party, 1924-53</a:t>
            </a:r>
          </a:p>
          <a:p>
            <a:pPr lvl="1"/>
            <a:r>
              <a:rPr lang="en-US" dirty="0" smtClean="0"/>
              <a:t>Responsible for at least 60 million deaths worldwide because of the spread of communism</a:t>
            </a:r>
          </a:p>
          <a:p>
            <a:pPr lvl="1"/>
            <a:r>
              <a:rPr lang="en-US" dirty="0" smtClean="0"/>
              <a:t>Was on Allied side during WWII, then our enemy until 1990</a:t>
            </a:r>
          </a:p>
        </p:txBody>
      </p:sp>
    </p:spTree>
    <p:extLst>
      <p:ext uri="{BB962C8B-B14F-4D97-AF65-F5344CB8AC3E}">
        <p14:creationId xmlns:p14="http://schemas.microsoft.com/office/powerpoint/2010/main" val="36707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Socratic Seminar				4-22-15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Read each of the below documents and take notes.</a:t>
            </a:r>
          </a:p>
          <a:p>
            <a:pPr lvl="1"/>
            <a:r>
              <a:rPr lang="en-US" i="1" dirty="0" smtClean="0"/>
              <a:t>The Nazi Program (page 303)</a:t>
            </a:r>
          </a:p>
          <a:p>
            <a:pPr lvl="1"/>
            <a:r>
              <a:rPr lang="en-US" i="1" dirty="0" smtClean="0"/>
              <a:t>Now I Know Which Road to Take </a:t>
            </a:r>
            <a:r>
              <a:rPr lang="en-US" i="1" dirty="0"/>
              <a:t>(page 317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I Had Given Him My Heart (page 317)</a:t>
            </a:r>
          </a:p>
          <a:p>
            <a:pPr lvl="1"/>
            <a:r>
              <a:rPr lang="en-US" i="1" dirty="0" smtClean="0"/>
              <a:t>Czechoslovakia Has Ceased to Exist (page 327)</a:t>
            </a:r>
          </a:p>
          <a:p>
            <a:pPr lvl="1"/>
            <a:r>
              <a:rPr lang="en-US" i="1" dirty="0" smtClean="0"/>
              <a:t>I Bitterly Regret What Has Now Occurred (page 328)</a:t>
            </a:r>
          </a:p>
          <a:p>
            <a:pPr lvl="1"/>
            <a:r>
              <a:rPr lang="en-US" i="1" dirty="0"/>
              <a:t>Alone (page 334)</a:t>
            </a:r>
            <a:endParaRPr lang="en-US" i="1" dirty="0" smtClean="0"/>
          </a:p>
          <a:p>
            <a:pPr lvl="1"/>
            <a:r>
              <a:rPr lang="en-US" i="1" dirty="0" smtClean="0"/>
              <a:t>The Battle of Britain (page 334)</a:t>
            </a:r>
          </a:p>
          <a:p>
            <a:pPr lvl="1"/>
            <a:r>
              <a:rPr lang="en-US" i="1" dirty="0" smtClean="0"/>
              <a:t>London Aflame! (page 335)</a:t>
            </a:r>
          </a:p>
          <a:p>
            <a:pPr lvl="1"/>
            <a:r>
              <a:rPr lang="en-US" i="1" dirty="0" smtClean="0"/>
              <a:t>The Jewish Peril (page 340)</a:t>
            </a:r>
          </a:p>
          <a:p>
            <a:pPr lvl="1"/>
            <a:r>
              <a:rPr lang="en-US" i="1" dirty="0" smtClean="0"/>
              <a:t>Not A Single Jew (page 341)</a:t>
            </a:r>
          </a:p>
          <a:p>
            <a:pPr lvl="1"/>
            <a:r>
              <a:rPr lang="en-US" i="1" dirty="0" smtClean="0"/>
              <a:t>A Complete Solution to the Jewish Questions (page 345)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 err="1" smtClean="0"/>
              <a:t>Wannsee</a:t>
            </a:r>
            <a:r>
              <a:rPr lang="en-US" i="1" dirty="0" smtClean="0"/>
              <a:t> Conference (page 346)</a:t>
            </a:r>
          </a:p>
          <a:p>
            <a:pPr lvl="1"/>
            <a:r>
              <a:rPr lang="en-US" i="1" dirty="0" smtClean="0"/>
              <a:t>Genocide (page 348)</a:t>
            </a:r>
          </a:p>
          <a:p>
            <a:pPr lvl="1"/>
            <a:r>
              <a:rPr lang="en-US" i="1" dirty="0" smtClean="0"/>
              <a:t>Nazi Medical Experiments (page 352)</a:t>
            </a:r>
          </a:p>
          <a:p>
            <a:pPr lvl="1"/>
            <a:r>
              <a:rPr lang="en-US" i="1" dirty="0" smtClean="0"/>
              <a:t>The Destruction of Hiroshima (page 364-366)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733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3012440"/>
            <a:ext cx="2876006" cy="3834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67" y="3012440"/>
            <a:ext cx="5407873" cy="3834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0"/>
            <a:ext cx="9144000" cy="29887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German surrender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May 7, 1945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Nuremburg Trials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13 trials between 1945 and 1949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Major war criminals, doctors, etc. involved in Holocaust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Japanese surrender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After two nuclear bombs (Hiroshima/Nagasaki)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Would not have given up fighting the U.S., thought surrender less honorable than death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75,000 people died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September 2, 1945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Result of two world wars: embracing the absurd</a:t>
            </a:r>
          </a:p>
          <a:p>
            <a:pPr lvl="1"/>
            <a:r>
              <a:rPr lang="en-US" dirty="0" smtClean="0"/>
              <a:t>Soren Kierkegaard’s work became accepted</a:t>
            </a:r>
          </a:p>
          <a:p>
            <a:pPr lvl="2"/>
            <a:r>
              <a:rPr lang="en-US" dirty="0" smtClean="0"/>
              <a:t>Danish theologian</a:t>
            </a:r>
          </a:p>
          <a:p>
            <a:pPr lvl="2"/>
            <a:r>
              <a:rPr lang="en-US" dirty="0" smtClean="0"/>
              <a:t>1813-1855</a:t>
            </a:r>
          </a:p>
          <a:p>
            <a:pPr lvl="2"/>
            <a:r>
              <a:rPr lang="en-US" dirty="0" smtClean="0"/>
              <a:t>Didn’t like Hegel’s conception of universe as reasonable, well-ordered</a:t>
            </a:r>
          </a:p>
          <a:p>
            <a:pPr lvl="2"/>
            <a:r>
              <a:rPr lang="en-US" dirty="0" smtClean="0"/>
              <a:t>Thought there was an unbridgeable gap between God and man in his troubled world, requiring humble individual worship</a:t>
            </a:r>
          </a:p>
          <a:p>
            <a:pPr lvl="3"/>
            <a:r>
              <a:rPr lang="en-US" dirty="0" smtClean="0"/>
              <a:t>Taken by many after WWII to mean that God does not actually have a purpose for man, there is no afterlife</a:t>
            </a:r>
          </a:p>
          <a:p>
            <a:pPr lvl="4"/>
            <a:r>
              <a:rPr lang="en-US" dirty="0" smtClean="0"/>
              <a:t>Embrace the absurd, the madness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the inability of man to direct the course of civilization, etc.</a:t>
            </a:r>
          </a:p>
          <a:p>
            <a:pPr lvl="4"/>
            <a:r>
              <a:rPr lang="en-US" dirty="0" smtClean="0"/>
              <a:t>But, oddly, many embraced Marxism as well (pre-determined history, capitalism WILL fall, man’s free will </a:t>
            </a:r>
            <a:r>
              <a:rPr lang="en-US" smtClean="0"/>
              <a:t>not influential, etc.)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5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Socratic Seminar				4-24-15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Review the documents and your notes from Wednesday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was it that the Nazis wanted?</a:t>
            </a:r>
            <a:endParaRPr lang="en-US" dirty="0" smtClean="0"/>
          </a:p>
          <a:p>
            <a:pPr lvl="2"/>
            <a:r>
              <a:rPr lang="en-US" i="1" dirty="0" smtClean="0"/>
              <a:t>The Nazi Program (page 303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How did Hitler come to power?</a:t>
            </a:r>
            <a:endParaRPr lang="en-US" i="1" dirty="0" smtClean="0"/>
          </a:p>
          <a:p>
            <a:pPr lvl="2"/>
            <a:r>
              <a:rPr lang="en-US" i="1" dirty="0" smtClean="0"/>
              <a:t>Now I Know Which Road to Take </a:t>
            </a:r>
            <a:r>
              <a:rPr lang="en-US" i="1" dirty="0"/>
              <a:t>(page 317</a:t>
            </a:r>
            <a:r>
              <a:rPr lang="en-US" i="1" dirty="0" smtClean="0"/>
              <a:t>)</a:t>
            </a:r>
          </a:p>
          <a:p>
            <a:pPr lvl="2"/>
            <a:r>
              <a:rPr lang="en-US" i="1" dirty="0" smtClean="0"/>
              <a:t>I Had Given Him My Heart (page 317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How did Hitler justify his invasions of other countries?</a:t>
            </a:r>
            <a:endParaRPr lang="en-US" i="1" dirty="0" smtClean="0"/>
          </a:p>
          <a:p>
            <a:pPr lvl="2"/>
            <a:r>
              <a:rPr lang="en-US" i="1" dirty="0" smtClean="0"/>
              <a:t>Czechoslovakia Has Ceased to Exist (page 327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How did Chamberlain feel in 1939?</a:t>
            </a:r>
            <a:endParaRPr lang="en-US" i="1" dirty="0" smtClean="0"/>
          </a:p>
          <a:p>
            <a:pPr lvl="2"/>
            <a:r>
              <a:rPr lang="en-US" i="1" dirty="0" smtClean="0"/>
              <a:t>I Bitterly Regret What Has Now Occurred (page 328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What was Britain’s experience of WWII, and how did Churchill inspire the Brits?</a:t>
            </a:r>
            <a:endParaRPr lang="en-US" i="1" dirty="0" smtClean="0"/>
          </a:p>
          <a:p>
            <a:pPr lvl="2"/>
            <a:r>
              <a:rPr lang="en-US" i="1" dirty="0"/>
              <a:t>Alone (page 334)</a:t>
            </a:r>
            <a:endParaRPr lang="en-US" i="1" dirty="0" smtClean="0"/>
          </a:p>
          <a:p>
            <a:pPr lvl="2"/>
            <a:r>
              <a:rPr lang="en-US" i="1" dirty="0" smtClean="0"/>
              <a:t>The Battle of Britain (page 334)</a:t>
            </a:r>
          </a:p>
          <a:p>
            <a:pPr lvl="2"/>
            <a:r>
              <a:rPr lang="en-US" i="1" dirty="0" smtClean="0"/>
              <a:t>London Aflame! (page 335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How did Hitler convince Germans to hate the Jews?</a:t>
            </a:r>
            <a:endParaRPr lang="en-US" i="1" dirty="0" smtClean="0"/>
          </a:p>
          <a:p>
            <a:pPr lvl="2"/>
            <a:r>
              <a:rPr lang="en-US" i="1" dirty="0" smtClean="0"/>
              <a:t>The Jewish Peril (page 340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How did the Jews defend themselves?</a:t>
            </a:r>
            <a:endParaRPr lang="en-US" i="1" dirty="0" smtClean="0"/>
          </a:p>
          <a:p>
            <a:pPr lvl="2"/>
            <a:r>
              <a:rPr lang="en-US" i="1" dirty="0" smtClean="0"/>
              <a:t>Not A Single Jew (page 341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What was the Final Solution?</a:t>
            </a:r>
            <a:endParaRPr lang="en-US" i="1" dirty="0" smtClean="0"/>
          </a:p>
          <a:p>
            <a:pPr lvl="2"/>
            <a:r>
              <a:rPr lang="en-US" i="1" dirty="0" smtClean="0"/>
              <a:t>A Complete Solution to the Jewish Questions (page 345)</a:t>
            </a:r>
          </a:p>
          <a:p>
            <a:pPr lvl="2"/>
            <a:r>
              <a:rPr lang="en-US" i="1" dirty="0" smtClean="0"/>
              <a:t>The </a:t>
            </a:r>
            <a:r>
              <a:rPr lang="en-US" i="1" dirty="0" err="1" smtClean="0"/>
              <a:t>Wannsee</a:t>
            </a:r>
            <a:r>
              <a:rPr lang="en-US" i="1" dirty="0" smtClean="0"/>
              <a:t> Conference (page 346</a:t>
            </a:r>
            <a:r>
              <a:rPr lang="en-US" i="1" dirty="0" smtClean="0"/>
              <a:t>)</a:t>
            </a:r>
            <a:endParaRPr lang="en-US" i="1" dirty="0" smtClean="0"/>
          </a:p>
          <a:p>
            <a:pPr lvl="2"/>
            <a:r>
              <a:rPr lang="en-US" i="1" dirty="0" smtClean="0"/>
              <a:t>Genocide (page 348)</a:t>
            </a:r>
          </a:p>
          <a:p>
            <a:pPr lvl="2"/>
            <a:r>
              <a:rPr lang="en-US" i="1" dirty="0" smtClean="0"/>
              <a:t>Nazi Medical Experiments (page 352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Must wait for debate…</a:t>
            </a:r>
            <a:endParaRPr lang="en-US" i="1" dirty="0" smtClean="0"/>
          </a:p>
          <a:p>
            <a:pPr lvl="2"/>
            <a:r>
              <a:rPr lang="en-US" i="1" dirty="0" smtClean="0"/>
              <a:t>The Destruction of Hiroshima (page 364-366)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364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	4-21-15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last paragraph on Barzun’s page 749, answer the question below in at least five sentences:</a:t>
            </a:r>
          </a:p>
          <a:p>
            <a:pPr lvl="1"/>
            <a:r>
              <a:rPr lang="en-US" i="1" dirty="0" smtClean="0"/>
              <a:t>Why were Albert Einstein’s Theory of Relativity and Sigmund Freud’s new psychology so attractive to the generation that had just lived through WWI?</a:t>
            </a:r>
            <a:endParaRPr lang="en-US" i="1" dirty="0"/>
          </a:p>
          <a:p>
            <a:r>
              <a:rPr lang="en-US" i="1" dirty="0" smtClean="0"/>
              <a:t>NOTE [you don’t need to </a:t>
            </a:r>
            <a:r>
              <a:rPr lang="en-US" i="1" dirty="0"/>
              <a:t>write this down]: </a:t>
            </a:r>
            <a:r>
              <a:rPr lang="en-US" i="1" dirty="0" smtClean="0"/>
              <a:t>Relativity = the </a:t>
            </a:r>
            <a:r>
              <a:rPr lang="en-US" i="1" dirty="0"/>
              <a:t>absence of standards of absolute and universal application.</a:t>
            </a:r>
          </a:p>
          <a:p>
            <a:r>
              <a:rPr lang="en-US" i="1" dirty="0"/>
              <a:t>NOTE [you don’t need to write this down</a:t>
            </a:r>
            <a:r>
              <a:rPr lang="en-US" i="1" dirty="0" smtClean="0"/>
              <a:t>]: Freud’s psychology = unconscious sexual drive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36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Video Quiz					4-21-15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title of the “documentary” (it was a propaganda film made by Hitler’s men)?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year was the “documentary” made?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opening scene of the “documentary” after all the fancy lettering?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a mannerism Hitler used while speaking.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Grading the Video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Triumph of the Will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1934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Clouds (Hitler flying to Nuremburg)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Shouting, folding arms, half-</a:t>
            </a:r>
            <a:r>
              <a:rPr lang="en-US" dirty="0" err="1" smtClean="0"/>
              <a:t>heil</a:t>
            </a:r>
            <a:r>
              <a:rPr lang="en-US" dirty="0" smtClean="0"/>
              <a:t> salute, 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15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Embracing the Absurd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American higher education took on more vibrancy</a:t>
            </a:r>
          </a:p>
          <a:p>
            <a:pPr lvl="1"/>
            <a:r>
              <a:rPr lang="en-US" dirty="0" smtClean="0"/>
              <a:t>Returning WWI vets brought mature minds to campus</a:t>
            </a:r>
          </a:p>
          <a:p>
            <a:pPr lvl="1"/>
            <a:r>
              <a:rPr lang="en-US" dirty="0" smtClean="0"/>
              <a:t>Acceptance of arts as an academic subject</a:t>
            </a:r>
          </a:p>
          <a:p>
            <a:r>
              <a:rPr lang="en-US" dirty="0" smtClean="0"/>
              <a:t>Dictatorships and armed communist governments</a:t>
            </a:r>
          </a:p>
          <a:p>
            <a:pPr lvl="1"/>
            <a:r>
              <a:rPr lang="en-US" dirty="0" smtClean="0"/>
              <a:t>Spread throughout Europe</a:t>
            </a:r>
          </a:p>
          <a:p>
            <a:pPr lvl="1"/>
            <a:r>
              <a:rPr lang="en-US" dirty="0" smtClean="0"/>
              <a:t>Karl Marx’s prediction capitalism would collapse and bring about the </a:t>
            </a:r>
            <a:r>
              <a:rPr lang="en-US" dirty="0" err="1" smtClean="0"/>
              <a:t>rulership</a:t>
            </a:r>
            <a:r>
              <a:rPr lang="en-US" dirty="0" smtClean="0"/>
              <a:t> of workers seemed to come true in the Great Depression</a:t>
            </a:r>
          </a:p>
          <a:p>
            <a:pPr lvl="1"/>
            <a:r>
              <a:rPr lang="en-US" dirty="0" smtClean="0"/>
              <a:t>Lenin and Stalin in Russia set up a government that would be responsible for at least 60 million deaths by 1990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2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Vichy France</a:t>
            </a:r>
          </a:p>
          <a:p>
            <a:pPr lvl="1"/>
            <a:r>
              <a:rPr lang="en-US" dirty="0" smtClean="0"/>
              <a:t>Third Republic, set up after WWI, based in Vichy</a:t>
            </a:r>
          </a:p>
          <a:p>
            <a:pPr lvl="1"/>
            <a:r>
              <a:rPr lang="en-US" dirty="0" smtClean="0"/>
              <a:t>Surrendered to Hitler in 1940</a:t>
            </a:r>
          </a:p>
          <a:p>
            <a:pPr lvl="2"/>
            <a:r>
              <a:rPr lang="en-US" dirty="0" smtClean="0"/>
              <a:t>To save Jews and others from being sent to factories/camps in Germany</a:t>
            </a:r>
          </a:p>
          <a:p>
            <a:pPr lvl="2"/>
            <a:r>
              <a:rPr lang="en-US" dirty="0" smtClean="0"/>
              <a:t>Nazis actually did treat France a little better than others</a:t>
            </a:r>
          </a:p>
          <a:p>
            <a:pPr lvl="2"/>
            <a:r>
              <a:rPr lang="en-US" dirty="0" smtClean="0"/>
              <a:t>Resistance movements continued in South</a:t>
            </a:r>
          </a:p>
          <a:p>
            <a:pPr lvl="2"/>
            <a:r>
              <a:rPr lang="en-US" dirty="0" smtClean="0"/>
              <a:t>Many considered Vichy officials traitors</a:t>
            </a:r>
          </a:p>
          <a:p>
            <a:r>
              <a:rPr lang="en-US" dirty="0" smtClean="0"/>
              <a:t>After Germany and Japan surrendered</a:t>
            </a:r>
          </a:p>
          <a:p>
            <a:pPr lvl="1"/>
            <a:r>
              <a:rPr lang="en-US" dirty="0" smtClean="0"/>
              <a:t>Western governments became welfare states</a:t>
            </a:r>
          </a:p>
          <a:p>
            <a:pPr lvl="2"/>
            <a:r>
              <a:rPr lang="en-US" dirty="0" smtClean="0"/>
              <a:t>Political differences become tiny, between sizes of big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4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Survivors of the Great Illusion became pacifist</a:t>
            </a:r>
          </a:p>
          <a:p>
            <a:pPr lvl="1"/>
            <a:r>
              <a:rPr lang="en-US" dirty="0" smtClean="0"/>
              <a:t>Einstein’s theory of relativity and Freud’s psychology were favorite ideas</a:t>
            </a:r>
          </a:p>
          <a:p>
            <a:pPr lvl="2"/>
            <a:r>
              <a:rPr lang="en-US" dirty="0" smtClean="0"/>
              <a:t>Relativity: there may be no absolutes</a:t>
            </a:r>
          </a:p>
          <a:p>
            <a:pPr lvl="2"/>
            <a:r>
              <a:rPr lang="en-US" dirty="0" smtClean="0"/>
              <a:t>Psychology: unconscious, irrational, sexual driver of mankind</a:t>
            </a:r>
          </a:p>
          <a:p>
            <a:pPr lvl="2"/>
            <a:r>
              <a:rPr lang="en-US" dirty="0" smtClean="0"/>
              <a:t>New scientific work became less and less understandable by the average person</a:t>
            </a:r>
          </a:p>
          <a:p>
            <a:pPr lvl="3"/>
            <a:r>
              <a:rPr lang="en-US" dirty="0" smtClean="0"/>
              <a:t>Atomic work raised ethical questions: should scientists work at projects for destruction?</a:t>
            </a:r>
          </a:p>
          <a:p>
            <a:pPr lvl="3"/>
            <a:r>
              <a:rPr lang="en-US" dirty="0" smtClean="0"/>
              <a:t>Germans develop rocket engineering during WWII, Russians put first satellite, </a:t>
            </a:r>
            <a:r>
              <a:rPr lang="en-US" i="1" dirty="0" smtClean="0"/>
              <a:t>Sputnik</a:t>
            </a:r>
            <a:r>
              <a:rPr lang="en-US" dirty="0" smtClean="0"/>
              <a:t>, into orbit in 1957</a:t>
            </a:r>
          </a:p>
          <a:p>
            <a:pPr lvl="1"/>
            <a:r>
              <a:rPr lang="en-US" dirty="0"/>
              <a:t>Britain terrified of war again, France still terrified of </a:t>
            </a:r>
            <a:r>
              <a:rPr lang="en-US" dirty="0" smtClean="0"/>
              <a:t>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3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4200" cy="6889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Appeasement</a:t>
            </a:r>
          </a:p>
          <a:p>
            <a:pPr lvl="1"/>
            <a:r>
              <a:rPr lang="en-US" dirty="0" smtClean="0"/>
              <a:t>Once Hitler came to power in 1933, Germany began disobeying the Versailles Treaty</a:t>
            </a:r>
          </a:p>
          <a:p>
            <a:pPr lvl="2"/>
            <a:r>
              <a:rPr lang="en-US" dirty="0" smtClean="0"/>
              <a:t>Rebuilt army, navy, air force</a:t>
            </a:r>
          </a:p>
          <a:p>
            <a:pPr lvl="2"/>
            <a:r>
              <a:rPr lang="en-US" dirty="0" smtClean="0"/>
              <a:t>France saw and tried to alert the world to it</a:t>
            </a:r>
          </a:p>
          <a:p>
            <a:pPr lvl="2"/>
            <a:r>
              <a:rPr lang="en-US" dirty="0" smtClean="0"/>
              <a:t>Britain didn’t want to pressure Germany because it feared war again</a:t>
            </a:r>
          </a:p>
          <a:p>
            <a:pPr lvl="1"/>
            <a:r>
              <a:rPr lang="en-US" dirty="0" smtClean="0"/>
              <a:t>Neville Chamberlain, British Prime Minister, 1937-1940</a:t>
            </a:r>
          </a:p>
          <a:p>
            <a:pPr lvl="2"/>
            <a:r>
              <a:rPr lang="en-US" dirty="0" smtClean="0"/>
              <a:t>Met with Hitler several times</a:t>
            </a:r>
          </a:p>
          <a:p>
            <a:pPr lvl="2"/>
            <a:r>
              <a:rPr lang="en-US" dirty="0" smtClean="0"/>
              <a:t>Let Hitler take various zones he wasn’t supposed to have</a:t>
            </a:r>
          </a:p>
          <a:p>
            <a:pPr lvl="2"/>
            <a:r>
              <a:rPr lang="en-US" dirty="0" smtClean="0"/>
              <a:t>Said he agreed with Hitler that Germans only needed </a:t>
            </a:r>
            <a:r>
              <a:rPr lang="en-US" i="1" dirty="0" smtClean="0"/>
              <a:t>Lebensraum</a:t>
            </a:r>
            <a:r>
              <a:rPr lang="en-US" dirty="0" smtClean="0"/>
              <a:t> because of how they’d been restricted by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07694"/>
            <a:ext cx="3733800" cy="24503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WWII</a:t>
            </a:r>
          </a:p>
          <a:p>
            <a:pPr lvl="1"/>
            <a:r>
              <a:rPr lang="en-US" dirty="0" smtClean="0"/>
              <a:t>1939-1945</a:t>
            </a:r>
          </a:p>
          <a:p>
            <a:pPr lvl="1"/>
            <a:r>
              <a:rPr lang="en-US" dirty="0" smtClean="0"/>
              <a:t>Started when Hitler invaded Poland in September 1939</a:t>
            </a:r>
          </a:p>
          <a:p>
            <a:pPr lvl="2"/>
            <a:r>
              <a:rPr lang="en-US" dirty="0" smtClean="0"/>
              <a:t>Had already invaded Sudetenland and Austria in 1938, Czechoslovakia in 1939</a:t>
            </a:r>
          </a:p>
          <a:p>
            <a:pPr lvl="3"/>
            <a:r>
              <a:rPr lang="en-US" dirty="0" smtClean="0"/>
              <a:t>Chamberlain had done nothing, although Winston Churchill had warned him of Hitler’s aims, laid out in Hitler’s book </a:t>
            </a:r>
            <a:r>
              <a:rPr lang="en-US" i="1" dirty="0" smtClean="0"/>
              <a:t>Mein </a:t>
            </a:r>
            <a:r>
              <a:rPr lang="en-US" i="1" dirty="0" err="1" smtClean="0"/>
              <a:t>Kampf</a:t>
            </a:r>
            <a:r>
              <a:rPr lang="en-US" dirty="0" smtClean="0"/>
              <a:t>, written in jail in the 1920s</a:t>
            </a:r>
          </a:p>
          <a:p>
            <a:pPr lvl="2"/>
            <a:r>
              <a:rPr lang="en-US" dirty="0" smtClean="0"/>
              <a:t>Britain and France declared war</a:t>
            </a:r>
          </a:p>
          <a:p>
            <a:pPr lvl="3"/>
            <a:r>
              <a:rPr lang="en-US" dirty="0" smtClean="0"/>
              <a:t>Feared yet another Napoleon situation</a:t>
            </a:r>
          </a:p>
          <a:p>
            <a:pPr lvl="3"/>
            <a:r>
              <a:rPr lang="en-US" dirty="0" smtClean="0"/>
              <a:t>Only some knew about the anti-Semitism</a:t>
            </a:r>
          </a:p>
        </p:txBody>
      </p:sp>
    </p:spTree>
    <p:extLst>
      <p:ext uri="{BB962C8B-B14F-4D97-AF65-F5344CB8AC3E}">
        <p14:creationId xmlns:p14="http://schemas.microsoft.com/office/powerpoint/2010/main" val="21200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1740</TotalTime>
  <Words>1253</Words>
  <Application>Microsoft Office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Bellwork    4-20-15</vt:lpstr>
      <vt:lpstr>Bellwork    4-21-15</vt:lpstr>
      <vt:lpstr>Video Quiz     4-21-15</vt:lpstr>
      <vt:lpstr>Grading the Video Quiz</vt:lpstr>
      <vt:lpstr>Embracing the Absurd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Socratic Seminar    4-22-15</vt:lpstr>
      <vt:lpstr>PowerPoint Presentation</vt:lpstr>
      <vt:lpstr>PowerPoint Presentation</vt:lpstr>
      <vt:lpstr>Socratic Seminar    4-24-15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 4-20-15</dc:title>
  <dc:creator>Jill Buccola</dc:creator>
  <cp:lastModifiedBy>Jill Buccola</cp:lastModifiedBy>
  <cp:revision>18</cp:revision>
  <dcterms:created xsi:type="dcterms:W3CDTF">2006-08-16T00:00:00Z</dcterms:created>
  <dcterms:modified xsi:type="dcterms:W3CDTF">2015-04-24T20:05:18Z</dcterms:modified>
</cp:coreProperties>
</file>