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4" r:id="rId6"/>
    <p:sldId id="265" r:id="rId7"/>
    <p:sldId id="260" r:id="rId8"/>
    <p:sldId id="266" r:id="rId9"/>
    <p:sldId id="277" r:id="rId10"/>
    <p:sldId id="267" r:id="rId11"/>
    <p:sldId id="276" r:id="rId12"/>
    <p:sldId id="268" r:id="rId13"/>
    <p:sldId id="270" r:id="rId14"/>
    <p:sldId id="269" r:id="rId15"/>
    <p:sldId id="272" r:id="rId16"/>
    <p:sldId id="271" r:id="rId17"/>
    <p:sldId id="273" r:id="rId18"/>
    <p:sldId id="274" r:id="rId19"/>
    <p:sldId id="275" r:id="rId20"/>
    <p:sldId id="26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Bellwork</a:t>
            </a:r>
            <a:r>
              <a:rPr lang="en-US" b="1" dirty="0" smtClean="0"/>
              <a:t>				3/23/15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first quote in italics from Edward Baines at the beginning of Lecture 17, answer the question below in at least five sentences (a full paragraph) – </a:t>
            </a:r>
          </a:p>
          <a:p>
            <a:r>
              <a:rPr lang="en-US" i="1" dirty="0" smtClean="0"/>
              <a:t>Why did Britain industrialize before, and faster than, all other countries?</a:t>
            </a:r>
          </a:p>
        </p:txBody>
      </p:sp>
    </p:spTree>
    <p:extLst>
      <p:ext uri="{BB962C8B-B14F-4D97-AF65-F5344CB8AC3E}">
        <p14:creationId xmlns:p14="http://schemas.microsoft.com/office/powerpoint/2010/main" val="245989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23874"/>
            <a:ext cx="2590800" cy="153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4"/>
            <a:ext cx="4113515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Napoleon</a:t>
            </a:r>
          </a:p>
          <a:p>
            <a:pPr lvl="1"/>
            <a:r>
              <a:rPr lang="en-US" dirty="0" smtClean="0"/>
              <a:t>Born on Corsica in 1769</a:t>
            </a:r>
          </a:p>
          <a:p>
            <a:pPr lvl="2"/>
            <a:r>
              <a:rPr lang="en-US" dirty="0" smtClean="0"/>
              <a:t>Three years after it had been taken from the Italians by the French</a:t>
            </a:r>
          </a:p>
          <a:p>
            <a:pPr lvl="2"/>
            <a:r>
              <a:rPr lang="en-US" dirty="0" smtClean="0"/>
              <a:t>Son of old, but poor, lower nobility</a:t>
            </a:r>
          </a:p>
          <a:p>
            <a:pPr lvl="1"/>
            <a:r>
              <a:rPr lang="en-US" dirty="0" smtClean="0"/>
              <a:t>Excellent, but arrogant, military student</a:t>
            </a:r>
          </a:p>
          <a:p>
            <a:pPr lvl="2"/>
            <a:r>
              <a:rPr lang="en-US" dirty="0" smtClean="0"/>
              <a:t>Artillery officer</a:t>
            </a:r>
          </a:p>
          <a:p>
            <a:pPr lvl="2"/>
            <a:r>
              <a:rPr lang="en-US" dirty="0" smtClean="0"/>
              <a:t>Fought in, and survived, the French Revolution</a:t>
            </a:r>
          </a:p>
          <a:p>
            <a:pPr lvl="2"/>
            <a:r>
              <a:rPr lang="en-US" dirty="0" smtClean="0"/>
              <a:t>1798: </a:t>
            </a:r>
            <a:r>
              <a:rPr lang="en-US" dirty="0" err="1" smtClean="0"/>
              <a:t>Thermidorian</a:t>
            </a:r>
            <a:r>
              <a:rPr lang="en-US" dirty="0" smtClean="0"/>
              <a:t> government sent him on an expedition to Egypt to get him out of the country because they knew his reputation was growing</a:t>
            </a:r>
          </a:p>
          <a:p>
            <a:pPr lvl="3"/>
            <a:r>
              <a:rPr lang="en-US" dirty="0" smtClean="0"/>
              <a:t>But he used it to send home propaganda-like paintings and essays about his great work and heroism</a:t>
            </a:r>
          </a:p>
          <a:p>
            <a:pPr lvl="3"/>
            <a:r>
              <a:rPr lang="en-US" dirty="0" smtClean="0"/>
              <a:t>He only became more loved by the French people</a:t>
            </a:r>
          </a:p>
        </p:txBody>
      </p:sp>
    </p:spTree>
    <p:extLst>
      <p:ext uri="{BB962C8B-B14F-4D97-AF65-F5344CB8AC3E}">
        <p14:creationId xmlns:p14="http://schemas.microsoft.com/office/powerpoint/2010/main" val="28501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1266" cy="548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719" y="1066800"/>
            <a:ext cx="4501281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12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856"/>
            <a:ext cx="4722775" cy="51511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775" y="-1"/>
            <a:ext cx="4421226" cy="44958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Declared himself First Consul in 1799</a:t>
            </a:r>
          </a:p>
          <a:p>
            <a:pPr lvl="2"/>
            <a:r>
              <a:rPr lang="en-US" dirty="0"/>
              <a:t>Notice the Roman Republic reference</a:t>
            </a:r>
          </a:p>
          <a:p>
            <a:pPr lvl="2"/>
            <a:r>
              <a:rPr lang="en-US" dirty="0"/>
              <a:t>Began invading other countries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Crowned himself Emperor of France in 1804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Defeated or made alliances with Spain, Germany, Austria, Poland, parts of Russia, etc.</a:t>
            </a:r>
            <a:endParaRPr lang="en-US" dirty="0">
              <a:solidFill>
                <a:schemeClr val="bg1"/>
              </a:solidFill>
            </a:endParaRPr>
          </a:p>
          <a:p>
            <a:pPr lvl="3"/>
            <a:r>
              <a:rPr lang="en-US" dirty="0">
                <a:solidFill>
                  <a:schemeClr val="bg1"/>
                </a:solidFill>
              </a:rPr>
              <a:t>Europe terrified of becoming a French empire</a:t>
            </a:r>
          </a:p>
          <a:p>
            <a:pPr lvl="3"/>
            <a:r>
              <a:rPr lang="en-US" dirty="0">
                <a:solidFill>
                  <a:schemeClr val="bg1"/>
                </a:solidFill>
              </a:rPr>
              <a:t>Britain led </a:t>
            </a:r>
            <a:r>
              <a:rPr lang="en-US" dirty="0" smtClean="0">
                <a:solidFill>
                  <a:schemeClr val="bg1"/>
                </a:solidFill>
              </a:rPr>
              <a:t>many coalitions </a:t>
            </a:r>
            <a:r>
              <a:rPr lang="en-US" dirty="0">
                <a:solidFill>
                  <a:schemeClr val="bg1"/>
                </a:solidFill>
              </a:rPr>
              <a:t>against </a:t>
            </a:r>
            <a:r>
              <a:rPr lang="en-US" dirty="0" smtClean="0">
                <a:solidFill>
                  <a:schemeClr val="bg1"/>
                </a:solidFill>
              </a:rPr>
              <a:t>him</a:t>
            </a:r>
          </a:p>
          <a:p>
            <a:pPr lvl="4"/>
            <a:r>
              <a:rPr lang="en-US" dirty="0" smtClean="0">
                <a:solidFill>
                  <a:schemeClr val="bg1"/>
                </a:solidFill>
              </a:rPr>
              <a:t>Sixth coalition was finally successful in 1814</a:t>
            </a:r>
          </a:p>
          <a:p>
            <a:pPr lvl="4"/>
            <a:r>
              <a:rPr lang="en-US" dirty="0" smtClean="0">
                <a:solidFill>
                  <a:schemeClr val="bg1"/>
                </a:solidFill>
              </a:rPr>
              <a:t>Leaders of European countries exiled Napoleon to an island named Elba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Escaped from exile in 1815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Declared himself emperor </a:t>
            </a:r>
            <a:r>
              <a:rPr lang="en-US" dirty="0" smtClean="0"/>
              <a:t>again, many French supported him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Launched more invasions</a:t>
            </a:r>
          </a:p>
          <a:p>
            <a:pPr lvl="3"/>
            <a:r>
              <a:rPr lang="en-US" dirty="0">
                <a:solidFill>
                  <a:schemeClr val="bg1"/>
                </a:solidFill>
              </a:rPr>
              <a:t>Duke of Wellington defeat</a:t>
            </a:r>
            <a:r>
              <a:rPr lang="en-US" dirty="0"/>
              <a:t>ed Napoleon at Waterloo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Congress of Vienna exiled </a:t>
            </a:r>
            <a:r>
              <a:rPr lang="en-US" dirty="0"/>
              <a:t>Napoleon </a:t>
            </a:r>
            <a:r>
              <a:rPr lang="en-US" dirty="0" smtClean="0"/>
              <a:t>again, this time to an island </a:t>
            </a:r>
            <a:r>
              <a:rPr lang="en-US" dirty="0" smtClean="0">
                <a:solidFill>
                  <a:schemeClr val="bg1"/>
                </a:solidFill>
              </a:rPr>
              <a:t>named St. Helena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Died there in 1821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071" y="0"/>
            <a:ext cx="509940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r>
              <a:rPr lang="en-US" dirty="0" smtClean="0"/>
              <a:t>Napoleon</a:t>
            </a:r>
          </a:p>
          <a:p>
            <a:pPr lvl="1"/>
            <a:r>
              <a:rPr lang="en-US" dirty="0" smtClean="0"/>
              <a:t>First modern dictat</a:t>
            </a:r>
            <a:r>
              <a:rPr lang="en-US" dirty="0" smtClean="0">
                <a:solidFill>
                  <a:schemeClr val="bg1"/>
                </a:solidFill>
              </a:rPr>
              <a:t>or?</a:t>
            </a:r>
          </a:p>
          <a:p>
            <a:pPr lvl="1"/>
            <a:r>
              <a:rPr lang="en-US" dirty="0" smtClean="0"/>
              <a:t>Preserver of the Re</a:t>
            </a:r>
            <a:r>
              <a:rPr lang="en-US" dirty="0" smtClean="0">
                <a:solidFill>
                  <a:schemeClr val="bg1"/>
                </a:solidFill>
              </a:rPr>
              <a:t>volution?</a:t>
            </a:r>
          </a:p>
          <a:p>
            <a:pPr lvl="1"/>
            <a:r>
              <a:rPr lang="en-US" dirty="0" smtClean="0"/>
              <a:t>Son of the Enlighte</a:t>
            </a:r>
            <a:r>
              <a:rPr lang="en-US" dirty="0" smtClean="0">
                <a:solidFill>
                  <a:schemeClr val="bg1"/>
                </a:solidFill>
              </a:rPr>
              <a:t>nment?</a:t>
            </a:r>
          </a:p>
          <a:p>
            <a:pPr lvl="1"/>
            <a:r>
              <a:rPr lang="en-US" dirty="0" smtClean="0"/>
              <a:t>Fake?</a:t>
            </a:r>
          </a:p>
          <a:p>
            <a:pPr lvl="1"/>
            <a:r>
              <a:rPr lang="en-US" dirty="0" smtClean="0"/>
              <a:t>Imposed a “Civil Co</a:t>
            </a:r>
            <a:r>
              <a:rPr lang="en-US" dirty="0" smtClean="0">
                <a:solidFill>
                  <a:schemeClr val="bg1"/>
                </a:solidFill>
              </a:rPr>
              <a:t>de” on France and all of his </a:t>
            </a:r>
            <a:r>
              <a:rPr lang="en-US" dirty="0" smtClean="0"/>
              <a:t>conquered territory</a:t>
            </a:r>
            <a:endParaRPr lang="en-US" dirty="0"/>
          </a:p>
          <a:p>
            <a:pPr lvl="2"/>
            <a:r>
              <a:rPr lang="en-US" dirty="0"/>
              <a:t>Fake re-religious-</a:t>
            </a:r>
            <a:r>
              <a:rPr lang="en-US" dirty="0" err="1"/>
              <a:t>izi</a:t>
            </a:r>
            <a:r>
              <a:rPr lang="en-US" dirty="0" err="1">
                <a:solidFill>
                  <a:schemeClr val="bg1"/>
                </a:solidFill>
              </a:rPr>
              <a:t>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after the Enlightenment</a:t>
            </a:r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 smtClean="0"/>
              <a:t>Anti-women’s right</a:t>
            </a:r>
            <a:r>
              <a:rPr lang="en-US" dirty="0" smtClean="0">
                <a:solidFill>
                  <a:schemeClr val="bg1"/>
                </a:solidFill>
              </a:rPr>
              <a:t>s</a:t>
            </a: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9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685"/>
            <a:ext cx="9144000" cy="59386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First Industrial Revolution (1750s-1850s)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England led, became “Workshop of the World” until late 1800s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Because they had low taxes, political freedom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Invented labor-saving devices (machines)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Plows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Steam Engine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Yarn-spinning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Developed factories (mass-production) as the new way to produce everything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Clothing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Food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Westerners became very optimistic, hopeful about the future, given what technological wonders humans could produce</a:t>
            </a:r>
          </a:p>
        </p:txBody>
      </p:sp>
    </p:spTree>
    <p:extLst>
      <p:ext uri="{BB962C8B-B14F-4D97-AF65-F5344CB8AC3E}">
        <p14:creationId xmlns:p14="http://schemas.microsoft.com/office/powerpoint/2010/main" val="260465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3" y="228600"/>
            <a:ext cx="9115064" cy="6400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Second Industrial Revolution (1850s-1914ish)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First in Germany and </a:t>
            </a:r>
            <a:r>
              <a:rPr lang="en-US" dirty="0" smtClean="0">
                <a:solidFill>
                  <a:schemeClr val="bg1"/>
                </a:solidFill>
              </a:rPr>
              <a:t>United </a:t>
            </a:r>
            <a:r>
              <a:rPr lang="en-US" dirty="0">
                <a:solidFill>
                  <a:schemeClr val="bg1"/>
                </a:solidFill>
              </a:rPr>
              <a:t>States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Bessemer </a:t>
            </a:r>
            <a:r>
              <a:rPr lang="en-US" dirty="0" smtClean="0">
                <a:solidFill>
                  <a:schemeClr val="bg1"/>
                </a:solidFill>
              </a:rPr>
              <a:t>steel-making process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Factories run on electricity instead of coal/steam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Massive increase in railroads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Use of oil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Petroleum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Plastics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Internal combustion engine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Chemicals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Electronic communications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Telegraph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Telephone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Radio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1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689"/>
            <a:ext cx="7800584" cy="683331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-Century Ideologies / The Romantic Era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Responses to industrialization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Liberalism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Continuation of Enlightenment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Want democracy, no kings, no aristocracy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Conservatism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Reaction against Enlightenment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Want kings, aristocracy, church, tradition, slow change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Marxism/Communism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Karl Marx (German, 1818-1883)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Communism = workers will eventually rule the owners, will share everything, no ownership, but usually requires some force (so you do need a ruling class)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History = a struggle between rich and poor that will eventually end with those at the bottom not being ruled anymore</a:t>
            </a:r>
          </a:p>
        </p:txBody>
      </p:sp>
    </p:spTree>
    <p:extLst>
      <p:ext uri="{BB962C8B-B14F-4D97-AF65-F5344CB8AC3E}">
        <p14:creationId xmlns:p14="http://schemas.microsoft.com/office/powerpoint/2010/main" val="248801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575507"/>
            <a:ext cx="2514600" cy="32890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548556" cy="35814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pPr lvl="2"/>
            <a:r>
              <a:rPr lang="en-US" dirty="0">
                <a:solidFill>
                  <a:schemeClr val="bg1"/>
                </a:solidFill>
              </a:rPr>
              <a:t>Darwin</a:t>
            </a:r>
            <a:r>
              <a:rPr lang="en-US" dirty="0"/>
              <a:t>ism</a:t>
            </a:r>
          </a:p>
          <a:p>
            <a:pPr lvl="3"/>
            <a:r>
              <a:rPr lang="en-US" dirty="0">
                <a:solidFill>
                  <a:schemeClr val="bg1"/>
                </a:solidFill>
              </a:rPr>
              <a:t>Cha</a:t>
            </a:r>
            <a:r>
              <a:rPr lang="en-US" dirty="0"/>
              <a:t>rles Darwin (English, 1809-1882)</a:t>
            </a:r>
          </a:p>
          <a:p>
            <a:pPr lvl="3"/>
            <a:r>
              <a:rPr lang="en-US" dirty="0">
                <a:solidFill>
                  <a:schemeClr val="bg1"/>
                </a:solidFill>
              </a:rPr>
              <a:t>Mac</a:t>
            </a:r>
            <a:r>
              <a:rPr lang="en-US" dirty="0"/>
              <a:t>ro-evolution of </a:t>
            </a:r>
            <a:r>
              <a:rPr lang="en-US" dirty="0" smtClean="0"/>
              <a:t>species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Man</a:t>
            </a:r>
            <a:r>
              <a:rPr lang="en-US" dirty="0" smtClean="0"/>
              <a:t>y took Darwin’s ideas much further than he meant</a:t>
            </a:r>
          </a:p>
          <a:p>
            <a:pPr lvl="4"/>
            <a:r>
              <a:rPr lang="en-US" dirty="0" smtClean="0"/>
              <a:t>Social Darwinism – social classes and countries evolve through the survival of the fittest, Blacks and Jews are at the bottom</a:t>
            </a:r>
          </a:p>
          <a:p>
            <a:pPr lvl="4"/>
            <a:r>
              <a:rPr lang="en-US" dirty="0" smtClean="0"/>
              <a:t>Biological Evolution – humans come from goo, which became fish, which became apes, which became humans</a:t>
            </a:r>
            <a:endParaRPr lang="en-US" dirty="0"/>
          </a:p>
          <a:p>
            <a:pPr lvl="2"/>
            <a:r>
              <a:rPr lang="en-US" dirty="0" smtClean="0"/>
              <a:t>Hegelianism</a:t>
            </a:r>
          </a:p>
          <a:p>
            <a:pPr lvl="3"/>
            <a:r>
              <a:rPr lang="en-US" dirty="0"/>
              <a:t>Georg Wilhelm Friedrich </a:t>
            </a:r>
            <a:r>
              <a:rPr lang="en-US" dirty="0" smtClean="0"/>
              <a:t>Hegel (German, 17</a:t>
            </a:r>
            <a:r>
              <a:rPr lang="en-US" dirty="0" smtClean="0">
                <a:solidFill>
                  <a:schemeClr val="bg1"/>
                </a:solidFill>
              </a:rPr>
              <a:t>70-1831)</a:t>
            </a:r>
          </a:p>
          <a:p>
            <a:pPr lvl="3"/>
            <a:r>
              <a:rPr lang="en-US" dirty="0" smtClean="0"/>
              <a:t>History is made by great men who can be c</a:t>
            </a:r>
            <a:r>
              <a:rPr lang="en-US" dirty="0" smtClean="0">
                <a:solidFill>
                  <a:schemeClr val="bg1"/>
                </a:solidFill>
              </a:rPr>
              <a:t>onsidered</a:t>
            </a:r>
            <a:r>
              <a:rPr lang="en-US" dirty="0" smtClean="0"/>
              <a:t> supermen, they are allowed to commit crim</a:t>
            </a:r>
            <a:r>
              <a:rPr lang="en-US" dirty="0" smtClean="0">
                <a:solidFill>
                  <a:schemeClr val="bg1"/>
                </a:solidFill>
              </a:rPr>
              <a:t>es if need be</a:t>
            </a:r>
          </a:p>
          <a:p>
            <a:pPr lvl="3"/>
            <a:r>
              <a:rPr lang="en-US" dirty="0" smtClean="0"/>
              <a:t>Some considered Napoleon to be a superm</a:t>
            </a:r>
            <a:r>
              <a:rPr lang="en-US" dirty="0" smtClean="0">
                <a:solidFill>
                  <a:schemeClr val="bg1"/>
                </a:solidFill>
              </a:rPr>
              <a:t>an</a:t>
            </a:r>
          </a:p>
          <a:p>
            <a:pPr lvl="4"/>
            <a:r>
              <a:rPr lang="en-US" dirty="0" smtClean="0"/>
              <a:t>Beethoven did for a while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31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pPr lvl="2"/>
            <a:r>
              <a:rPr lang="en-US" dirty="0" err="1" smtClean="0"/>
              <a:t>Luddism</a:t>
            </a:r>
            <a:endParaRPr lang="en-US" dirty="0" smtClean="0"/>
          </a:p>
          <a:p>
            <a:pPr lvl="3"/>
            <a:r>
              <a:rPr lang="en-US" dirty="0" smtClean="0"/>
              <a:t>Violent destruction of machines</a:t>
            </a:r>
          </a:p>
          <a:p>
            <a:pPr lvl="3"/>
            <a:r>
              <a:rPr lang="en-US" dirty="0" smtClean="0"/>
              <a:t>Because machines put them out of jobs, and seemed inhuman</a:t>
            </a:r>
          </a:p>
          <a:p>
            <a:pPr lvl="3"/>
            <a:r>
              <a:rPr lang="en-US" dirty="0" smtClean="0"/>
              <a:t>1811-1817</a:t>
            </a:r>
          </a:p>
          <a:p>
            <a:pPr lvl="2"/>
            <a:r>
              <a:rPr lang="en-US" dirty="0" smtClean="0"/>
              <a:t>Socialism</a:t>
            </a:r>
          </a:p>
          <a:p>
            <a:pPr lvl="3"/>
            <a:r>
              <a:rPr lang="en-US" dirty="0" smtClean="0"/>
              <a:t>Robert Owen (British, 1771-1858)</a:t>
            </a:r>
          </a:p>
          <a:p>
            <a:pPr lvl="3"/>
            <a:r>
              <a:rPr lang="en-US" dirty="0" smtClean="0"/>
              <a:t>Everything owned in common, not as radical as communism</a:t>
            </a:r>
          </a:p>
          <a:p>
            <a:pPr lvl="2"/>
            <a:r>
              <a:rPr lang="en-US" dirty="0" smtClean="0"/>
              <a:t>Anarchism</a:t>
            </a:r>
          </a:p>
          <a:p>
            <a:pPr lvl="3"/>
            <a:r>
              <a:rPr lang="en-US" dirty="0" smtClean="0"/>
              <a:t>No government or laws</a:t>
            </a:r>
            <a:endParaRPr lang="en-US" dirty="0"/>
          </a:p>
          <a:p>
            <a:pPr lvl="2"/>
            <a:r>
              <a:rPr lang="en-US" dirty="0" smtClean="0"/>
              <a:t>Romanticism</a:t>
            </a:r>
          </a:p>
          <a:p>
            <a:pPr lvl="3"/>
            <a:r>
              <a:rPr lang="en-US" dirty="0" smtClean="0"/>
              <a:t>Mix of Enlightenment and Middle Ages</a:t>
            </a:r>
          </a:p>
          <a:p>
            <a:pPr lvl="3"/>
            <a:r>
              <a:rPr lang="en-US" dirty="0" smtClean="0"/>
              <a:t>Passion, risk, adventure, heart, love, drama, irrationality is 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2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r>
              <a:rPr lang="en-US" dirty="0" smtClean="0"/>
              <a:t>Socratic Seminar</a:t>
            </a:r>
          </a:p>
          <a:p>
            <a:pPr lvl="1"/>
            <a:r>
              <a:rPr lang="en-US" dirty="0" smtClean="0"/>
              <a:t>Read and </a:t>
            </a:r>
            <a:r>
              <a:rPr lang="en-US" dirty="0" smtClean="0"/>
              <a:t>annotate</a:t>
            </a:r>
          </a:p>
          <a:p>
            <a:pPr lvl="2"/>
            <a:r>
              <a:rPr lang="en-US" dirty="0" smtClean="0"/>
              <a:t>Workers’ Petition</a:t>
            </a:r>
          </a:p>
          <a:p>
            <a:pPr lvl="3"/>
            <a:r>
              <a:rPr lang="en-US" dirty="0" smtClean="0"/>
              <a:t>How do some workers in the First Industrial Revolution see industrialization?</a:t>
            </a:r>
          </a:p>
          <a:p>
            <a:pPr lvl="3"/>
            <a:r>
              <a:rPr lang="en-US" dirty="0" smtClean="0"/>
              <a:t>Why do some workers see industrialization as a bad thing?</a:t>
            </a:r>
          </a:p>
          <a:p>
            <a:pPr lvl="2"/>
            <a:r>
              <a:rPr lang="en-US" dirty="0" smtClean="0"/>
              <a:t>Letter from Merchants</a:t>
            </a:r>
          </a:p>
          <a:p>
            <a:pPr lvl="3"/>
            <a:r>
              <a:rPr lang="en-US" dirty="0" smtClean="0"/>
              <a:t>How do some merchants in the First Industrial Revolution see industrialization?</a:t>
            </a:r>
          </a:p>
          <a:p>
            <a:pPr lvl="3"/>
            <a:r>
              <a:rPr lang="en-US" dirty="0" smtClean="0"/>
              <a:t>Why do some merchants see industrialization as a good thing?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438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Quiz	</a:t>
            </a:r>
            <a:r>
              <a:rPr lang="en-US" b="1" dirty="0"/>
              <a:t>				</a:t>
            </a:r>
            <a:r>
              <a:rPr lang="en-US" b="1" dirty="0" smtClean="0"/>
              <a:t>3/23/15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Industrial Revolution was revolutionary because it changed technology, but it also transformed English, European, and American ____________.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 was the Scottish engineer who created an engine to pump water three times as quickly as the </a:t>
            </a:r>
            <a:r>
              <a:rPr lang="en-US" dirty="0" err="1" smtClean="0"/>
              <a:t>Newcomen</a:t>
            </a:r>
            <a:r>
              <a:rPr lang="en-US" dirty="0" smtClean="0"/>
              <a:t> engine?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were the years of Charles Dickens’ lifetime?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Karl Marx disagreed with which German philosopher?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4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Presentations</a:t>
            </a:r>
            <a:r>
              <a:rPr lang="en-US" b="1" dirty="0" smtClean="0"/>
              <a:t>			3/27/15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42139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Grading the Quiz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Society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James Watt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1812-1870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Hegel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Three revolutions</a:t>
            </a:r>
          </a:p>
          <a:p>
            <a:pPr lvl="1"/>
            <a:r>
              <a:rPr lang="en-US" dirty="0" smtClean="0"/>
              <a:t>American (1776-1783)</a:t>
            </a:r>
          </a:p>
          <a:p>
            <a:pPr lvl="2"/>
            <a:r>
              <a:rPr lang="en-US" dirty="0" smtClean="0"/>
              <a:t>13 British colonies in North America declared and won their independence from the British Empire</a:t>
            </a:r>
          </a:p>
          <a:p>
            <a:pPr lvl="2"/>
            <a:r>
              <a:rPr lang="en-US" dirty="0" smtClean="0"/>
              <a:t>Newly independent states united into a country that eventually became the most powerful country on earth</a:t>
            </a:r>
          </a:p>
          <a:p>
            <a:pPr lvl="1"/>
            <a:r>
              <a:rPr lang="en-US" dirty="0" smtClean="0"/>
              <a:t>French (1789-1799)</a:t>
            </a:r>
          </a:p>
          <a:p>
            <a:pPr lvl="2"/>
            <a:r>
              <a:rPr lang="en-US" dirty="0" smtClean="0"/>
              <a:t>French people overthrew and executed their king and established a republic</a:t>
            </a:r>
          </a:p>
          <a:p>
            <a:pPr lvl="2"/>
            <a:r>
              <a:rPr lang="en-US" dirty="0" smtClean="0"/>
              <a:t>Republic gave in to empire, then republic again, then monarchy again, then republic again…</a:t>
            </a:r>
          </a:p>
          <a:p>
            <a:pPr lvl="1"/>
            <a:r>
              <a:rPr lang="en-US" dirty="0" smtClean="0"/>
              <a:t>Industrial (1750s-1914ish)</a:t>
            </a:r>
          </a:p>
          <a:p>
            <a:pPr lvl="2"/>
            <a:r>
              <a:rPr lang="en-US" dirty="0" smtClean="0"/>
              <a:t>First – machines, factories, steam power…</a:t>
            </a:r>
          </a:p>
          <a:p>
            <a:pPr lvl="2"/>
            <a:r>
              <a:rPr lang="en-US" dirty="0" smtClean="0"/>
              <a:t>Second – chemicals, telephone, automobile, airplane…</a:t>
            </a:r>
          </a:p>
        </p:txBody>
      </p:sp>
    </p:spTree>
    <p:extLst>
      <p:ext uri="{BB962C8B-B14F-4D97-AF65-F5344CB8AC3E}">
        <p14:creationId xmlns:p14="http://schemas.microsoft.com/office/powerpoint/2010/main" val="342139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417"/>
            <a:ext cx="9144000" cy="29887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American Revolution</a:t>
            </a:r>
          </a:p>
          <a:p>
            <a:pPr lvl="1"/>
            <a:r>
              <a:rPr lang="en-US" dirty="0" smtClean="0"/>
              <a:t>Caused by Britain needing to get out of debt for French + Indian/Seven Years’ War</a:t>
            </a:r>
          </a:p>
          <a:p>
            <a:pPr lvl="2"/>
            <a:r>
              <a:rPr lang="en-US" dirty="0" smtClean="0"/>
              <a:t>Parliament taxed the colonies for whom they had fought</a:t>
            </a:r>
          </a:p>
          <a:p>
            <a:pPr lvl="2"/>
            <a:r>
              <a:rPr lang="en-US" dirty="0" smtClean="0"/>
              <a:t>Colonists would not pay because they had no vote in Parliament</a:t>
            </a:r>
          </a:p>
          <a:p>
            <a:pPr lvl="3"/>
            <a:r>
              <a:rPr lang="en-US" dirty="0" smtClean="0"/>
              <a:t>Argued they had their own parliaments, and only king could tax them</a:t>
            </a:r>
          </a:p>
          <a:p>
            <a:pPr lvl="1"/>
            <a:r>
              <a:rPr lang="en-US" dirty="0" smtClean="0"/>
              <a:t>Hurt Britain’s leadership in the world</a:t>
            </a:r>
          </a:p>
          <a:p>
            <a:pPr lvl="2"/>
            <a:r>
              <a:rPr lang="en-US" dirty="0" smtClean="0"/>
              <a:t>World’s best navy and army defeated by inexperienced soldiers</a:t>
            </a:r>
          </a:p>
          <a:p>
            <a:pPr lvl="2"/>
            <a:r>
              <a:rPr lang="en-US" dirty="0" smtClean="0"/>
              <a:t>Bankrupted Britain</a:t>
            </a:r>
          </a:p>
          <a:p>
            <a:pPr lvl="2"/>
            <a:r>
              <a:rPr lang="en-US" dirty="0" smtClean="0"/>
              <a:t>Encouraged France in her hatred of Britain</a:t>
            </a:r>
          </a:p>
          <a:p>
            <a:pPr lvl="3"/>
            <a:r>
              <a:rPr lang="en-US" dirty="0" smtClean="0"/>
              <a:t>Although sending military </a:t>
            </a:r>
            <a:r>
              <a:rPr lang="en-US" dirty="0"/>
              <a:t>aid to </a:t>
            </a:r>
            <a:r>
              <a:rPr lang="en-US" dirty="0" smtClean="0"/>
              <a:t>American colonists hurt their economy</a:t>
            </a:r>
            <a:endParaRPr lang="en-US" dirty="0"/>
          </a:p>
          <a:p>
            <a:pPr lvl="2"/>
            <a:r>
              <a:rPr lang="en-US" dirty="0" smtClean="0"/>
              <a:t>Encouraged Irish to rebel, as they continue to do today</a:t>
            </a:r>
          </a:p>
          <a:p>
            <a:pPr lvl="2"/>
            <a:r>
              <a:rPr lang="en-US" dirty="0" smtClean="0"/>
              <a:t>Short-term bitterness between the new American country and Britain</a:t>
            </a:r>
          </a:p>
          <a:p>
            <a:pPr lvl="2"/>
            <a:r>
              <a:rPr lang="en-US" dirty="0" smtClean="0"/>
              <a:t>Long-term friendship born between France and America</a:t>
            </a:r>
          </a:p>
          <a:p>
            <a:pPr lvl="2"/>
            <a:r>
              <a:rPr lang="en-US" dirty="0" smtClean="0"/>
              <a:t>Influence would slowly move away from Britain towards America</a:t>
            </a:r>
          </a:p>
          <a:p>
            <a:pPr lvl="3"/>
            <a:r>
              <a:rPr lang="en-US" dirty="0" smtClean="0"/>
              <a:t>Others encouraged in freedom-fighting against empires</a:t>
            </a:r>
          </a:p>
        </p:txBody>
      </p:sp>
    </p:spTree>
    <p:extLst>
      <p:ext uri="{BB962C8B-B14F-4D97-AF65-F5344CB8AC3E}">
        <p14:creationId xmlns:p14="http://schemas.microsoft.com/office/powerpoint/2010/main" val="28501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41" y="381000"/>
            <a:ext cx="9271482" cy="6096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French Revolution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King Louis XVI and Queen Marie Antoinette ignored problems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Debt from Seven Years’ War and American Revolution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Wages low, food prices rising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Social classes frustrated at each other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First Estate: 10,000 clergy, owned 5-10% of French land, not taxed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Second Estate: 400,000 nobility, not taxed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Third Estate: 25 million others, especially peasants, farmers, workers were heavily taxed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Kings did not call Estates General often – 1789 was the first time since 1614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But 10,000 clergy had as much say as 25,000,000 people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All estates got frustrated with the king’s plans</a:t>
            </a:r>
          </a:p>
          <a:p>
            <a:pPr lvl="4"/>
            <a:r>
              <a:rPr lang="en-US" dirty="0" smtClean="0">
                <a:solidFill>
                  <a:schemeClr val="bg1"/>
                </a:solidFill>
              </a:rPr>
              <a:t>Third Estate invited others to meet without the king</a:t>
            </a:r>
          </a:p>
        </p:txBody>
      </p:sp>
    </p:spTree>
    <p:extLst>
      <p:ext uri="{BB962C8B-B14F-4D97-AF65-F5344CB8AC3E}">
        <p14:creationId xmlns:p14="http://schemas.microsoft.com/office/powerpoint/2010/main" val="28501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Bellwork</a:t>
            </a:r>
            <a:r>
              <a:rPr lang="en-US" b="1" dirty="0" smtClean="0"/>
              <a:t>				3/24/15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third, fourth, and fifth paragraphs on page 6 of Lecture 17 talk about how optimistic Westerners became during the Industrial Revolutions. Answer the question below in at least five sentences (a full paragraph) – </a:t>
            </a:r>
          </a:p>
          <a:p>
            <a:r>
              <a:rPr lang="en-US" i="1" dirty="0" smtClean="0"/>
              <a:t>Why did industrialization make Westerners optimistic? Should they have been? Has their hope for mankind been fulfilled?</a:t>
            </a:r>
          </a:p>
        </p:txBody>
      </p:sp>
    </p:spTree>
    <p:extLst>
      <p:ext uri="{BB962C8B-B14F-4D97-AF65-F5344CB8AC3E}">
        <p14:creationId xmlns:p14="http://schemas.microsoft.com/office/powerpoint/2010/main" val="6884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668"/>
            <a:ext cx="9144000" cy="59566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Tennis Court Oath</a:t>
            </a:r>
          </a:p>
          <a:p>
            <a:pPr lvl="2"/>
            <a:r>
              <a:rPr lang="en-US" dirty="0" smtClean="0"/>
              <a:t>First and Second Estates too scared to meet without king’s permission</a:t>
            </a:r>
          </a:p>
          <a:p>
            <a:pPr lvl="2"/>
            <a:r>
              <a:rPr lang="en-US" dirty="0" smtClean="0"/>
              <a:t>Third Estate met by itself, but Louis found out and locked them out of the Estates General building</a:t>
            </a:r>
          </a:p>
          <a:p>
            <a:pPr lvl="3"/>
            <a:r>
              <a:rPr lang="en-US" dirty="0" smtClean="0"/>
              <a:t>They moved to an indoor tennis court</a:t>
            </a:r>
          </a:p>
          <a:p>
            <a:pPr lvl="3"/>
            <a:r>
              <a:rPr lang="en-US" dirty="0" smtClean="0"/>
              <a:t>They vowed to each other not to quit meeting until they had written France a new constitution</a:t>
            </a:r>
          </a:p>
          <a:p>
            <a:pPr lvl="4"/>
            <a:r>
              <a:rPr lang="en-US" dirty="0" smtClean="0"/>
              <a:t>Stormed the Bastille Prison to free some imprisoned by Louis for debt</a:t>
            </a:r>
          </a:p>
          <a:p>
            <a:pPr lvl="5"/>
            <a:r>
              <a:rPr lang="en-US" dirty="0" smtClean="0"/>
              <a:t>Ended up killing a lot of other people as well</a:t>
            </a:r>
          </a:p>
          <a:p>
            <a:pPr lvl="4"/>
            <a:r>
              <a:rPr lang="en-US" dirty="0" smtClean="0"/>
              <a:t>Wrote “The Declaration of Rights of Man and Citizen” in partial imitation of the American Declaration</a:t>
            </a:r>
          </a:p>
          <a:p>
            <a:pPr lvl="4"/>
            <a:r>
              <a:rPr lang="en-US" dirty="0" smtClean="0"/>
              <a:t>Forced nobility to give up their rights</a:t>
            </a:r>
            <a:endParaRPr lang="en-US" dirty="0"/>
          </a:p>
          <a:p>
            <a:pPr lvl="1"/>
            <a:r>
              <a:rPr lang="en-US" dirty="0" smtClean="0"/>
              <a:t>Louis XVI declared war on Austria and Prussia</a:t>
            </a:r>
          </a:p>
          <a:p>
            <a:pPr lvl="2"/>
            <a:r>
              <a:rPr lang="en-US" dirty="0" smtClean="0"/>
              <a:t>To prove his dedication to the new direction of France</a:t>
            </a:r>
          </a:p>
          <a:p>
            <a:pPr lvl="2"/>
            <a:r>
              <a:rPr lang="en-US" dirty="0" smtClean="0"/>
              <a:t>But he was guillotined in 1793</a:t>
            </a:r>
          </a:p>
        </p:txBody>
      </p:sp>
    </p:spTree>
    <p:extLst>
      <p:ext uri="{BB962C8B-B14F-4D97-AF65-F5344CB8AC3E}">
        <p14:creationId xmlns:p14="http://schemas.microsoft.com/office/powerpoint/2010/main" val="28501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"/>
            <a:ext cx="9144000" cy="66579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 smtClean="0">
                <a:solidFill>
                  <a:schemeClr val="bg1"/>
                </a:solidFill>
              </a:rPr>
              <a:t>First Republic (1793-1795)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Continued wars against other European regions</a:t>
            </a:r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Some defeats allowed Jacobins to come to power</a:t>
            </a:r>
          </a:p>
          <a:p>
            <a:pPr lvl="3"/>
            <a:r>
              <a:rPr lang="en-US" dirty="0">
                <a:solidFill>
                  <a:schemeClr val="bg1"/>
                </a:solidFill>
              </a:rPr>
              <a:t>Robespierre’s Reign of Terror </a:t>
            </a:r>
            <a:r>
              <a:rPr lang="en-US" dirty="0" smtClean="0">
                <a:solidFill>
                  <a:schemeClr val="bg1"/>
                </a:solidFill>
              </a:rPr>
              <a:t>began</a:t>
            </a:r>
            <a:endParaRPr lang="en-US" dirty="0">
              <a:solidFill>
                <a:schemeClr val="bg1"/>
              </a:solidFill>
            </a:endParaRP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16,000-40,000 civilians killed</a:t>
            </a:r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Napoleon gained popularity by winning major battles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Thermidorian</a:t>
            </a:r>
            <a:r>
              <a:rPr lang="en-US" dirty="0" smtClean="0">
                <a:solidFill>
                  <a:schemeClr val="bg1"/>
                </a:solidFill>
              </a:rPr>
              <a:t> Reaction (1795-1799)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The Directory council ruled France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De-Christianized France</a:t>
            </a:r>
          </a:p>
          <a:p>
            <a:pPr lvl="3"/>
            <a:r>
              <a:rPr lang="en-US" dirty="0">
                <a:solidFill>
                  <a:schemeClr val="bg1"/>
                </a:solidFill>
              </a:rPr>
              <a:t>Changed the calendar</a:t>
            </a:r>
          </a:p>
          <a:p>
            <a:pPr lvl="4"/>
            <a:r>
              <a:rPr lang="en-US" dirty="0">
                <a:solidFill>
                  <a:schemeClr val="bg1"/>
                </a:solidFill>
              </a:rPr>
              <a:t>10 days in a week (renamed days; can’t have Greek, Roman, and Norse gods as day names)</a:t>
            </a:r>
          </a:p>
          <a:p>
            <a:pPr lvl="4"/>
            <a:r>
              <a:rPr lang="en-US" dirty="0">
                <a:solidFill>
                  <a:schemeClr val="bg1"/>
                </a:solidFill>
              </a:rPr>
              <a:t>3 decades (the new week) in a month</a:t>
            </a:r>
          </a:p>
          <a:p>
            <a:pPr lvl="4"/>
            <a:r>
              <a:rPr lang="en-US" dirty="0">
                <a:solidFill>
                  <a:schemeClr val="bg1"/>
                </a:solidFill>
              </a:rPr>
              <a:t>Renamed the months (can’t have Roman emperors as month names)</a:t>
            </a:r>
          </a:p>
          <a:p>
            <a:pPr lvl="3"/>
            <a:r>
              <a:rPr lang="en-US" dirty="0">
                <a:solidFill>
                  <a:schemeClr val="bg1"/>
                </a:solidFill>
              </a:rPr>
              <a:t>Made clergy employees of the state</a:t>
            </a:r>
          </a:p>
          <a:p>
            <a:pPr lvl="4"/>
            <a:r>
              <a:rPr lang="en-US" dirty="0">
                <a:solidFill>
                  <a:schemeClr val="bg1"/>
                </a:solidFill>
              </a:rPr>
              <a:t>Can thereby control them</a:t>
            </a:r>
          </a:p>
          <a:p>
            <a:pPr lvl="3"/>
            <a:r>
              <a:rPr lang="en-US" dirty="0">
                <a:solidFill>
                  <a:schemeClr val="bg1"/>
                </a:solidFill>
              </a:rPr>
              <a:t>Took over the Notre Dame Cathedral and renamed it “The Temple of Reason</a:t>
            </a:r>
            <a:r>
              <a:rPr lang="en-US" dirty="0" smtClean="0">
                <a:solidFill>
                  <a:schemeClr val="bg1"/>
                </a:solidFill>
              </a:rPr>
              <a:t>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70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1433</Words>
  <Application>Microsoft Office PowerPoint</Application>
  <PresentationFormat>On-screen Show (4:3)</PresentationFormat>
  <Paragraphs>183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Bellwork    3/23/15</vt:lpstr>
      <vt:lpstr>Quiz     3/23/15</vt:lpstr>
      <vt:lpstr>Grading the Quiz</vt:lpstr>
      <vt:lpstr>PowerPoint Presentation</vt:lpstr>
      <vt:lpstr>PowerPoint Presentation</vt:lpstr>
      <vt:lpstr>PowerPoint Presentation</vt:lpstr>
      <vt:lpstr>Bellwork    3/24/15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Presentations   3/27/15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    3/19/15</dc:title>
  <dc:creator>Jill Buccola</dc:creator>
  <cp:lastModifiedBy>Jill Buccola</cp:lastModifiedBy>
  <cp:revision>32</cp:revision>
  <dcterms:created xsi:type="dcterms:W3CDTF">2006-08-16T00:00:00Z</dcterms:created>
  <dcterms:modified xsi:type="dcterms:W3CDTF">2015-03-26T13:10:03Z</dcterms:modified>
</cp:coreProperties>
</file>