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76" r:id="rId4"/>
    <p:sldId id="262" r:id="rId5"/>
    <p:sldId id="264" r:id="rId6"/>
    <p:sldId id="278" r:id="rId7"/>
    <p:sldId id="279" r:id="rId8"/>
    <p:sldId id="261" r:id="rId9"/>
    <p:sldId id="263" r:id="rId10"/>
    <p:sldId id="271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6.wdp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Bellwork</a:t>
            </a:r>
            <a:r>
              <a:rPr lang="en-US" b="1" dirty="0" smtClean="0"/>
              <a:t>				</a:t>
            </a:r>
            <a:r>
              <a:rPr lang="en-US" b="1" dirty="0" smtClean="0"/>
              <a:t>4/16/15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the handout titled “Turmoil Between the Wars,” answer the question below in at least five sentences:</a:t>
            </a:r>
            <a:endParaRPr lang="en-US" dirty="0" smtClean="0"/>
          </a:p>
          <a:p>
            <a:pPr lvl="1"/>
            <a:r>
              <a:rPr lang="en-US" i="1" dirty="0" smtClean="0"/>
              <a:t>Describe the changes in government that happened in Russia, Italy, and Germany as a result of the First World War.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559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46" y="533399"/>
            <a:ext cx="9210946" cy="57494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Winston </a:t>
            </a:r>
            <a:r>
              <a:rPr lang="en-US" dirty="0" smtClean="0">
                <a:solidFill>
                  <a:schemeClr val="bg1"/>
                </a:solidFill>
              </a:rPr>
              <a:t>Churchill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British Prime Minister, 1940-45 / 1951-55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Knew his enemy, would not give up, inspiring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Helped lead Allies to victory in </a:t>
            </a:r>
            <a:r>
              <a:rPr lang="en-US" dirty="0" smtClean="0"/>
              <a:t>WWII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Joseph Stalin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General Secretary of Com</a:t>
            </a:r>
            <a:r>
              <a:rPr lang="en-US" dirty="0" smtClean="0"/>
              <a:t>munist Party, 1924-53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Responsible for at least 6</a:t>
            </a:r>
            <a:r>
              <a:rPr lang="en-US" dirty="0" smtClean="0"/>
              <a:t>0 million deaths </a:t>
            </a:r>
            <a:r>
              <a:rPr lang="en-US" dirty="0" smtClean="0">
                <a:solidFill>
                  <a:schemeClr val="bg1"/>
                </a:solidFill>
              </a:rPr>
              <a:t>worldwide because of </a:t>
            </a:r>
            <a:r>
              <a:rPr lang="en-US" dirty="0" smtClean="0"/>
              <a:t>the spread of communism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Was on Allied side durin</a:t>
            </a:r>
            <a:r>
              <a:rPr lang="en-US" dirty="0" smtClean="0"/>
              <a:t>g WWII, then our enemy </a:t>
            </a:r>
            <a:r>
              <a:rPr lang="en-US" dirty="0" smtClean="0">
                <a:solidFill>
                  <a:schemeClr val="bg1"/>
                </a:solidFill>
              </a:rPr>
              <a:t>until 1990</a:t>
            </a:r>
          </a:p>
        </p:txBody>
      </p:sp>
    </p:spTree>
    <p:extLst>
      <p:ext uri="{BB962C8B-B14F-4D97-AF65-F5344CB8AC3E}">
        <p14:creationId xmlns:p14="http://schemas.microsoft.com/office/powerpoint/2010/main" val="40690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" y="3012440"/>
            <a:ext cx="2876006" cy="38346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67" y="3012440"/>
            <a:ext cx="5407873" cy="3834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" y="0"/>
            <a:ext cx="9144000" cy="29887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r>
              <a:rPr lang="en-US" dirty="0"/>
              <a:t>German surrender</a:t>
            </a:r>
          </a:p>
          <a:p>
            <a:pPr lvl="1"/>
            <a:r>
              <a:rPr lang="en-US" dirty="0"/>
              <a:t>May 7, 1945</a:t>
            </a:r>
          </a:p>
          <a:p>
            <a:pPr lvl="1"/>
            <a:r>
              <a:rPr lang="en-US" dirty="0"/>
              <a:t>Nuremburg Trials</a:t>
            </a:r>
          </a:p>
          <a:p>
            <a:pPr lvl="2"/>
            <a:r>
              <a:rPr lang="en-US" dirty="0" smtClean="0"/>
              <a:t>13 trials between 1945 and 1949</a:t>
            </a:r>
          </a:p>
          <a:p>
            <a:pPr lvl="2"/>
            <a:r>
              <a:rPr lang="en-US" dirty="0" smtClean="0"/>
              <a:t>Major war criminals, doctors, etc. involved in Holocaust</a:t>
            </a:r>
            <a:endParaRPr lang="en-US" dirty="0"/>
          </a:p>
          <a:p>
            <a:r>
              <a:rPr lang="en-US" dirty="0" smtClean="0"/>
              <a:t>Japanese surrender</a:t>
            </a:r>
          </a:p>
          <a:p>
            <a:pPr lvl="1"/>
            <a:r>
              <a:rPr lang="en-US" dirty="0" smtClean="0"/>
              <a:t>After two nuclear bombs (Hiroshima/Nagasaki)</a:t>
            </a:r>
          </a:p>
          <a:p>
            <a:pPr lvl="2"/>
            <a:r>
              <a:rPr lang="en-US" dirty="0" smtClean="0"/>
              <a:t>Would not have given up fighting the U.S., thought surrender less honorable than death</a:t>
            </a:r>
          </a:p>
          <a:p>
            <a:pPr lvl="2"/>
            <a:r>
              <a:rPr lang="en-US" dirty="0" smtClean="0"/>
              <a:t>75,000 people died</a:t>
            </a:r>
          </a:p>
          <a:p>
            <a:pPr lvl="1"/>
            <a:r>
              <a:rPr lang="en-US" dirty="0" smtClean="0"/>
              <a:t>September 2, 1945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Quiz	</a:t>
            </a:r>
            <a:r>
              <a:rPr lang="en-US" b="1" dirty="0" smtClean="0"/>
              <a:t>				</a:t>
            </a:r>
            <a:r>
              <a:rPr lang="en-US" b="1" dirty="0" smtClean="0"/>
              <a:t>4/16/15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was the name (starting with a B) of Russia’s Revolution of 1917?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Adolf Hitler captured Germany with the hope of creating a thousand-year ______   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Second World War was ________’s war.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did American forces drop a nuclear bomb over Hiroshima? (Month, Day, Year)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Grading the Quiz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Bolshevik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Third Reich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Hitler’s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August 6, 1945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r>
              <a:rPr lang="en-US" dirty="0" smtClean="0"/>
              <a:t>Interwar years</a:t>
            </a:r>
            <a:endParaRPr lang="en-US" dirty="0" smtClean="0"/>
          </a:p>
          <a:p>
            <a:pPr lvl="1"/>
            <a:r>
              <a:rPr lang="en-US" dirty="0" smtClean="0"/>
              <a:t>1919-1939</a:t>
            </a:r>
          </a:p>
          <a:p>
            <a:pPr lvl="2"/>
            <a:r>
              <a:rPr lang="en-US" dirty="0" smtClean="0"/>
              <a:t>Russians became communist</a:t>
            </a:r>
          </a:p>
          <a:p>
            <a:pPr lvl="2"/>
            <a:r>
              <a:rPr lang="en-US" dirty="0" smtClean="0"/>
              <a:t>Treaty of Versailles frustrated Germans</a:t>
            </a:r>
          </a:p>
          <a:p>
            <a:pPr lvl="2"/>
            <a:r>
              <a:rPr lang="en-US" dirty="0" smtClean="0"/>
              <a:t>Great Depression hurt American and European economies</a:t>
            </a:r>
          </a:p>
          <a:p>
            <a:pPr lvl="2"/>
            <a:r>
              <a:rPr lang="en-US" dirty="0" smtClean="0"/>
              <a:t>First industrialized war changed society</a:t>
            </a:r>
          </a:p>
          <a:p>
            <a:pPr lvl="3"/>
            <a:r>
              <a:rPr lang="en-US" dirty="0" smtClean="0"/>
              <a:t>Women’s roles</a:t>
            </a:r>
          </a:p>
          <a:p>
            <a:pPr lvl="3"/>
            <a:r>
              <a:rPr lang="en-US" dirty="0" smtClean="0"/>
              <a:t>Class barriers</a:t>
            </a:r>
          </a:p>
          <a:p>
            <a:pPr lvl="3"/>
            <a:r>
              <a:rPr lang="en-US" dirty="0" smtClean="0"/>
              <a:t>Opinions on war</a:t>
            </a:r>
          </a:p>
        </p:txBody>
      </p:sp>
    </p:spTree>
    <p:extLst>
      <p:ext uri="{BB962C8B-B14F-4D97-AF65-F5344CB8AC3E}">
        <p14:creationId xmlns:p14="http://schemas.microsoft.com/office/powerpoint/2010/main" val="11561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64680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Russian Revolution</a:t>
            </a:r>
          </a:p>
          <a:p>
            <a:pPr lvl="1"/>
            <a:r>
              <a:rPr lang="en-US" dirty="0" smtClean="0"/>
              <a:t>February 1917: people overthrow 1500-year-old czarist government</a:t>
            </a:r>
          </a:p>
          <a:p>
            <a:pPr lvl="2"/>
            <a:r>
              <a:rPr lang="en-US" dirty="0" smtClean="0"/>
              <a:t>Provisional Government set up</a:t>
            </a:r>
          </a:p>
          <a:p>
            <a:pPr lvl="2"/>
            <a:r>
              <a:rPr lang="en-US" dirty="0" smtClean="0"/>
              <a:t>Bolshevik (minority) Party led by Communist </a:t>
            </a:r>
            <a:r>
              <a:rPr lang="en-US" dirty="0" err="1" smtClean="0"/>
              <a:t>Vladmir</a:t>
            </a:r>
            <a:r>
              <a:rPr lang="en-US" dirty="0" smtClean="0"/>
              <a:t> Lenin leads revolts against Provisional Government</a:t>
            </a:r>
          </a:p>
          <a:p>
            <a:pPr lvl="1"/>
            <a:r>
              <a:rPr lang="en-US" dirty="0" smtClean="0"/>
              <a:t>October 1917: Bolsheviks overthrow Provisional Government</a:t>
            </a:r>
          </a:p>
          <a:p>
            <a:pPr lvl="2"/>
            <a:r>
              <a:rPr lang="en-US" dirty="0" smtClean="0"/>
              <a:t>Communist until 1990</a:t>
            </a:r>
          </a:p>
          <a:p>
            <a:pPr lvl="3"/>
            <a:r>
              <a:rPr lang="en-US" dirty="0"/>
              <a:t>Government owns all land, factories, transportation, etc.</a:t>
            </a:r>
          </a:p>
          <a:p>
            <a:pPr lvl="4"/>
            <a:r>
              <a:rPr lang="en-US" dirty="0" smtClean="0"/>
              <a:t>Employs all Russians</a:t>
            </a:r>
          </a:p>
          <a:p>
            <a:pPr lvl="4"/>
            <a:r>
              <a:rPr lang="en-US" dirty="0" smtClean="0"/>
              <a:t>Feeds all Russians</a:t>
            </a:r>
          </a:p>
          <a:p>
            <a:pPr lvl="4"/>
            <a:r>
              <a:rPr lang="en-US" dirty="0" smtClean="0"/>
              <a:t>Therefore, can control all Russians</a:t>
            </a:r>
          </a:p>
          <a:p>
            <a:pPr lvl="3"/>
            <a:r>
              <a:rPr lang="en-US" dirty="0" smtClean="0"/>
              <a:t>Secret police spied on Russians, spies spied on West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61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393" y="3200400"/>
            <a:ext cx="2714087" cy="36571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r>
              <a:rPr lang="en-US" dirty="0"/>
              <a:t>Weimar </a:t>
            </a:r>
            <a:r>
              <a:rPr lang="en-US" dirty="0" smtClean="0"/>
              <a:t>Republic</a:t>
            </a:r>
            <a:endParaRPr lang="en-US" dirty="0"/>
          </a:p>
          <a:p>
            <a:pPr lvl="1"/>
            <a:r>
              <a:rPr lang="en-US" dirty="0" smtClean="0"/>
              <a:t>Name </a:t>
            </a:r>
            <a:r>
              <a:rPr lang="en-US" dirty="0"/>
              <a:t>of </a:t>
            </a:r>
            <a:r>
              <a:rPr lang="en-US" dirty="0" smtClean="0"/>
              <a:t>German government after Kaiser </a:t>
            </a:r>
            <a:r>
              <a:rPr lang="en-US" dirty="0"/>
              <a:t>abdicated </a:t>
            </a:r>
            <a:r>
              <a:rPr lang="en-US" dirty="0" smtClean="0"/>
              <a:t>in 1918</a:t>
            </a:r>
            <a:endParaRPr lang="en-US" dirty="0"/>
          </a:p>
          <a:p>
            <a:pPr lvl="2"/>
            <a:r>
              <a:rPr lang="en-US" dirty="0"/>
              <a:t>German people not educated/prepared for republican government after centuries of monarchies</a:t>
            </a:r>
          </a:p>
          <a:p>
            <a:pPr lvl="1"/>
            <a:r>
              <a:rPr lang="en-US" dirty="0" smtClean="0"/>
              <a:t>Treaty </a:t>
            </a:r>
            <a:r>
              <a:rPr lang="en-US" dirty="0"/>
              <a:t>of Versailles required Germany to pay </a:t>
            </a:r>
            <a:r>
              <a:rPr lang="en-US" dirty="0" smtClean="0"/>
              <a:t>allies </a:t>
            </a:r>
            <a:r>
              <a:rPr lang="en-US" dirty="0"/>
              <a:t>billions in reparations</a:t>
            </a:r>
          </a:p>
          <a:p>
            <a:pPr lvl="2"/>
            <a:r>
              <a:rPr lang="en-US" dirty="0" smtClean="0"/>
              <a:t>HUGE </a:t>
            </a:r>
            <a:r>
              <a:rPr lang="en-US" dirty="0"/>
              <a:t>economic problems</a:t>
            </a:r>
          </a:p>
          <a:p>
            <a:pPr lvl="3"/>
            <a:r>
              <a:rPr lang="en-US" dirty="0" smtClean="0"/>
              <a:t>Wheelbarrows </a:t>
            </a:r>
            <a:r>
              <a:rPr lang="en-US" dirty="0"/>
              <a:t>of money </a:t>
            </a:r>
            <a:r>
              <a:rPr lang="en-US" dirty="0" smtClean="0"/>
              <a:t>to </a:t>
            </a:r>
            <a:r>
              <a:rPr lang="en-US" dirty="0"/>
              <a:t>buy </a:t>
            </a:r>
            <a:r>
              <a:rPr lang="en-US" dirty="0" smtClean="0"/>
              <a:t>a loaf of bread</a:t>
            </a:r>
          </a:p>
          <a:p>
            <a:pPr lvl="3"/>
            <a:r>
              <a:rPr lang="en-US" dirty="0" smtClean="0"/>
              <a:t>Cheaper to burn money as fuel or use it as wallpaper than to buy things with it</a:t>
            </a:r>
            <a:endParaRPr lang="en-US" dirty="0"/>
          </a:p>
          <a:p>
            <a:pPr lvl="2"/>
            <a:r>
              <a:rPr lang="en-US" dirty="0" smtClean="0"/>
              <a:t>Felt </a:t>
            </a:r>
            <a:r>
              <a:rPr lang="en-US" dirty="0"/>
              <a:t>tricked by the allies, unjustly blamed, looked down </a:t>
            </a:r>
            <a:r>
              <a:rPr lang="en-US" dirty="0" smtClean="0"/>
              <a:t>upon, “stabbed in the back”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34200" cy="68897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r>
              <a:rPr lang="en-US" dirty="0" smtClean="0"/>
              <a:t>Appeasement</a:t>
            </a:r>
          </a:p>
          <a:p>
            <a:pPr lvl="1"/>
            <a:r>
              <a:rPr lang="en-US" dirty="0" smtClean="0"/>
              <a:t>Britain terrified of war again, France still terrified of Germany</a:t>
            </a:r>
          </a:p>
          <a:p>
            <a:pPr lvl="2"/>
            <a:r>
              <a:rPr lang="en-US" dirty="0" smtClean="0"/>
              <a:t>Once Hitler came to power in 1933, Germany began disobeying the Versailles Treaty</a:t>
            </a:r>
          </a:p>
          <a:p>
            <a:pPr lvl="3"/>
            <a:r>
              <a:rPr lang="en-US" dirty="0" smtClean="0"/>
              <a:t>Rebuilt army, navy, air force</a:t>
            </a:r>
          </a:p>
          <a:p>
            <a:pPr lvl="3"/>
            <a:r>
              <a:rPr lang="en-US" dirty="0" smtClean="0"/>
              <a:t>France saw and tried to alert the world to it</a:t>
            </a:r>
          </a:p>
          <a:p>
            <a:pPr lvl="3"/>
            <a:r>
              <a:rPr lang="en-US" dirty="0" smtClean="0"/>
              <a:t>Britain didn’t want to pressure Germany because it feared war again</a:t>
            </a:r>
          </a:p>
          <a:p>
            <a:pPr lvl="2"/>
            <a:r>
              <a:rPr lang="en-US" dirty="0" smtClean="0"/>
              <a:t>Neville Chamberlain, British Prime Minister, 1937-1940</a:t>
            </a:r>
          </a:p>
          <a:p>
            <a:pPr lvl="3"/>
            <a:r>
              <a:rPr lang="en-US" dirty="0" smtClean="0"/>
              <a:t>Met with Hitler several times</a:t>
            </a:r>
          </a:p>
          <a:p>
            <a:pPr lvl="3"/>
            <a:r>
              <a:rPr lang="en-US" dirty="0" smtClean="0"/>
              <a:t>Let Hitler take various zones he wasn’t supposed to have</a:t>
            </a:r>
          </a:p>
          <a:p>
            <a:pPr lvl="3"/>
            <a:r>
              <a:rPr lang="en-US" dirty="0" smtClean="0"/>
              <a:t>Said he agreed with Hitler that Germans only needed </a:t>
            </a:r>
            <a:r>
              <a:rPr lang="en-US" i="1" dirty="0" smtClean="0"/>
              <a:t>Lebensraum</a:t>
            </a:r>
            <a:r>
              <a:rPr lang="en-US" dirty="0" smtClean="0"/>
              <a:t> because of how they’d been restricted by Versailles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57663"/>
            <a:ext cx="4114800" cy="27003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r>
              <a:rPr lang="en-US" dirty="0" smtClean="0"/>
              <a:t>WWII</a:t>
            </a:r>
          </a:p>
          <a:p>
            <a:pPr lvl="1"/>
            <a:r>
              <a:rPr lang="en-US" dirty="0" smtClean="0"/>
              <a:t>1939-1945</a:t>
            </a:r>
          </a:p>
          <a:p>
            <a:pPr lvl="1"/>
            <a:r>
              <a:rPr lang="en-US" dirty="0" smtClean="0"/>
              <a:t>Started when Hitler invaded Czechoslovakia</a:t>
            </a:r>
          </a:p>
          <a:p>
            <a:pPr lvl="2"/>
            <a:r>
              <a:rPr lang="en-US" dirty="0" smtClean="0"/>
              <a:t>Had already invaded Sudetenland and Austria in 1938</a:t>
            </a:r>
          </a:p>
          <a:p>
            <a:pPr lvl="3"/>
            <a:r>
              <a:rPr lang="en-US" dirty="0" smtClean="0"/>
              <a:t>Chamberlain had done nothing, although Winston Churchill had warned him of Hitler’s aims, laid out in Hitler’s book </a:t>
            </a:r>
            <a:r>
              <a:rPr lang="en-US" i="1" dirty="0" smtClean="0"/>
              <a:t>Mein </a:t>
            </a:r>
            <a:r>
              <a:rPr lang="en-US" i="1" dirty="0" err="1" smtClean="0"/>
              <a:t>Kampf</a:t>
            </a:r>
            <a:r>
              <a:rPr lang="en-US" dirty="0" smtClean="0"/>
              <a:t>, written in jail in the 1920s</a:t>
            </a:r>
          </a:p>
          <a:p>
            <a:pPr lvl="2"/>
            <a:r>
              <a:rPr lang="en-US" dirty="0" smtClean="0"/>
              <a:t>Britain and France declared war</a:t>
            </a:r>
          </a:p>
          <a:p>
            <a:pPr lvl="3"/>
            <a:r>
              <a:rPr lang="en-US" dirty="0" smtClean="0"/>
              <a:t>Feared yet another Napoleon situation</a:t>
            </a:r>
          </a:p>
          <a:p>
            <a:pPr lvl="3"/>
            <a:r>
              <a:rPr lang="en-US" dirty="0" smtClean="0"/>
              <a:t>Only some knew about the anti-Semitism</a:t>
            </a:r>
          </a:p>
        </p:txBody>
      </p:sp>
    </p:spTree>
    <p:extLst>
      <p:ext uri="{BB962C8B-B14F-4D97-AF65-F5344CB8AC3E}">
        <p14:creationId xmlns:p14="http://schemas.microsoft.com/office/powerpoint/2010/main" val="16173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373391"/>
            <a:ext cx="3326674" cy="24846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Holocaust</a:t>
            </a:r>
          </a:p>
          <a:p>
            <a:pPr lvl="1"/>
            <a:r>
              <a:rPr lang="en-US" dirty="0" smtClean="0"/>
              <a:t>Not that weird for that time</a:t>
            </a:r>
          </a:p>
          <a:p>
            <a:pPr lvl="2"/>
            <a:r>
              <a:rPr lang="en-US" dirty="0" smtClean="0"/>
              <a:t>People groups in the Austrian and Ottoman Empires had been slaughtering each other for centuries</a:t>
            </a:r>
          </a:p>
          <a:p>
            <a:pPr lvl="2"/>
            <a:r>
              <a:rPr lang="en-US" dirty="0" smtClean="0"/>
              <a:t>Even Americans in 1920s thought of various people groups as less evolved and not worthy to have kids</a:t>
            </a:r>
          </a:p>
          <a:p>
            <a:pPr lvl="1"/>
            <a:r>
              <a:rPr lang="en-US" dirty="0" smtClean="0"/>
              <a:t>But intensity and scale of Hitler’s program made such treatment of minority groups unpopular</a:t>
            </a:r>
          </a:p>
          <a:p>
            <a:pPr lvl="2"/>
            <a:r>
              <a:rPr lang="en-US" dirty="0" smtClean="0"/>
              <a:t>6 million Jews, and 1 million others, killed within 6yrs</a:t>
            </a:r>
          </a:p>
          <a:p>
            <a:pPr lvl="3"/>
            <a:r>
              <a:rPr lang="en-US" dirty="0" smtClean="0"/>
              <a:t>Many others starved, made insane,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2467</TotalTime>
  <Words>642</Words>
  <Application>Microsoft Office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Bellwork    4/16/15</vt:lpstr>
      <vt:lpstr>Quiz     4/16/15</vt:lpstr>
      <vt:lpstr>Grading the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    4/6/15</dc:title>
  <dc:creator>Jill Buccola</dc:creator>
  <cp:lastModifiedBy>Jill Buccola</cp:lastModifiedBy>
  <cp:revision>27</cp:revision>
  <dcterms:created xsi:type="dcterms:W3CDTF">2006-08-16T00:00:00Z</dcterms:created>
  <dcterms:modified xsi:type="dcterms:W3CDTF">2015-04-16T00:00:16Z</dcterms:modified>
</cp:coreProperties>
</file>