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81" r:id="rId4"/>
    <p:sldId id="282" r:id="rId5"/>
    <p:sldId id="278" r:id="rId6"/>
    <p:sldId id="279" r:id="rId7"/>
    <p:sldId id="289" r:id="rId8"/>
    <p:sldId id="291" r:id="rId9"/>
    <p:sldId id="261" r:id="rId10"/>
    <p:sldId id="263" r:id="rId11"/>
    <p:sldId id="290" r:id="rId12"/>
    <p:sldId id="283" r:id="rId13"/>
    <p:sldId id="284" r:id="rId14"/>
    <p:sldId id="280" r:id="rId15"/>
    <p:sldId id="285" r:id="rId16"/>
    <p:sldId id="286" r:id="rId17"/>
    <p:sldId id="292" r:id="rId18"/>
    <p:sldId id="293" r:id="rId19"/>
    <p:sldId id="295" r:id="rId20"/>
    <p:sldId id="294" r:id="rId21"/>
    <p:sldId id="296" r:id="rId22"/>
    <p:sldId id="287" r:id="rId23"/>
    <p:sldId id="28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4/27/15</a:t>
            </a:r>
            <a:endParaRPr lang="en-US" b="1" dirty="0"/>
          </a:p>
        </p:txBody>
      </p:sp>
      <p:sp>
        <p:nvSpPr>
          <p:cNvPr id="3" name="Content Placeholder 2"/>
          <p:cNvSpPr>
            <a:spLocks noGrp="1"/>
          </p:cNvSpPr>
          <p:nvPr>
            <p:ph idx="1"/>
          </p:nvPr>
        </p:nvSpPr>
        <p:spPr/>
        <p:txBody>
          <a:bodyPr>
            <a:normAutofit/>
          </a:bodyPr>
          <a:lstStyle/>
          <a:p>
            <a:r>
              <a:rPr lang="en-US" dirty="0" smtClean="0"/>
              <a:t>Using page 773 in Barzun, answer the question below in at least five sentences:</a:t>
            </a:r>
          </a:p>
          <a:p>
            <a:pPr lvl="1"/>
            <a:r>
              <a:rPr lang="en-US" i="1" dirty="0"/>
              <a:t> </a:t>
            </a:r>
            <a:r>
              <a:rPr lang="en-US" i="1" dirty="0" smtClean="0"/>
              <a:t>What does the word </a:t>
            </a:r>
            <a:r>
              <a:rPr lang="en-US" dirty="0" smtClean="0"/>
              <a:t>demotic</a:t>
            </a:r>
            <a:r>
              <a:rPr lang="en-US" i="1" dirty="0" smtClean="0"/>
              <a:t> mean, and why does Barzun think the 20</a:t>
            </a:r>
            <a:r>
              <a:rPr lang="en-US" i="1" baseline="30000" dirty="0" smtClean="0"/>
              <a:t>th</a:t>
            </a:r>
            <a:r>
              <a:rPr lang="en-US" i="1" dirty="0" smtClean="0"/>
              <a:t> century can be described as a </a:t>
            </a:r>
            <a:r>
              <a:rPr lang="en-US" i="1" smtClean="0"/>
              <a:t>demotic time?</a:t>
            </a:r>
            <a:endParaRPr lang="en-US" i="1" dirty="0" smtClean="0"/>
          </a:p>
        </p:txBody>
      </p:sp>
    </p:spTree>
    <p:extLst>
      <p:ext uri="{BB962C8B-B14F-4D97-AF65-F5344CB8AC3E}">
        <p14:creationId xmlns:p14="http://schemas.microsoft.com/office/powerpoint/2010/main" val="385596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North Atlantic Treaty Organization vs. Warsaw Pact</a:t>
            </a:r>
          </a:p>
          <a:p>
            <a:pPr lvl="1"/>
            <a:r>
              <a:rPr lang="en-US" dirty="0" smtClean="0"/>
              <a:t>NATO: military alliance between Britain, America, and other Western European nations defending each other against Soviet invasions, and trying to pull others under their influence</a:t>
            </a:r>
          </a:p>
          <a:p>
            <a:pPr lvl="1"/>
            <a:r>
              <a:rPr lang="en-US" dirty="0" smtClean="0"/>
              <a:t>Warsaw Pact: marketed as a protective and economically-helpful treaty with U.S.S.R., but then inevitably turned into each country that signed on becoming a territory of Russia, required to have a totalitarian communist government</a:t>
            </a:r>
            <a:endParaRPr lang="en-US" dirty="0"/>
          </a:p>
        </p:txBody>
      </p:sp>
    </p:spTree>
    <p:extLst>
      <p:ext uri="{BB962C8B-B14F-4D97-AF65-F5344CB8AC3E}">
        <p14:creationId xmlns:p14="http://schemas.microsoft.com/office/powerpoint/2010/main" val="115617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28303"/>
            <a:ext cx="6716486" cy="6807159"/>
          </a:xfrm>
        </p:spPr>
      </p:pic>
    </p:spTree>
    <p:extLst>
      <p:ext uri="{BB962C8B-B14F-4D97-AF65-F5344CB8AC3E}">
        <p14:creationId xmlns:p14="http://schemas.microsoft.com/office/powerpoint/2010/main" val="373776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64484" y="0"/>
            <a:ext cx="4615031" cy="6858000"/>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Korean War</a:t>
            </a:r>
          </a:p>
          <a:p>
            <a:pPr lvl="1"/>
            <a:r>
              <a:rPr lang="en-US" dirty="0" smtClean="0"/>
              <a:t>1950-1953</a:t>
            </a:r>
          </a:p>
          <a:p>
            <a:pPr lvl="1"/>
            <a:r>
              <a:rPr lang="en-US" dirty="0" smtClean="0"/>
              <a:t>North Korea vs. South Korea</a:t>
            </a:r>
          </a:p>
          <a:p>
            <a:pPr lvl="2"/>
            <a:r>
              <a:rPr lang="en-US" dirty="0" smtClean="0"/>
              <a:t>North supported by China and U.S.S.R., South by U.S.</a:t>
            </a:r>
          </a:p>
          <a:p>
            <a:pPr lvl="2"/>
            <a:r>
              <a:rPr lang="en-US" dirty="0" smtClean="0"/>
              <a:t>Split by allies after it was taken from Japan in 1945</a:t>
            </a:r>
          </a:p>
          <a:p>
            <a:pPr lvl="3"/>
            <a:r>
              <a:rPr lang="en-US" dirty="0" smtClean="0"/>
              <a:t>Both regions claimed to have the legitimate government for the whole peninsula</a:t>
            </a:r>
          </a:p>
          <a:p>
            <a:pPr lvl="3"/>
            <a:r>
              <a:rPr lang="en-US" dirty="0" smtClean="0"/>
              <a:t>Neither government would respect the border between the allied occupation zones at the 38</a:t>
            </a:r>
            <a:r>
              <a:rPr lang="en-US" baseline="30000" dirty="0" smtClean="0"/>
              <a:t>th</a:t>
            </a:r>
            <a:r>
              <a:rPr lang="en-US" dirty="0" smtClean="0"/>
              <a:t> parallel</a:t>
            </a:r>
          </a:p>
          <a:p>
            <a:pPr lvl="3"/>
            <a:r>
              <a:rPr lang="en-US" dirty="0" smtClean="0"/>
              <a:t>North Korea invaded south of the 38</a:t>
            </a:r>
            <a:r>
              <a:rPr lang="en-US" baseline="30000" dirty="0" smtClean="0"/>
              <a:t>th</a:t>
            </a:r>
            <a:r>
              <a:rPr lang="en-US" dirty="0" smtClean="0"/>
              <a:t> parallel in June 1950</a:t>
            </a:r>
          </a:p>
          <a:p>
            <a:pPr lvl="4"/>
            <a:r>
              <a:rPr lang="en-US" dirty="0" smtClean="0"/>
              <a:t>Mostly stalemate at the 38</a:t>
            </a:r>
            <a:r>
              <a:rPr lang="en-US" baseline="30000" dirty="0" smtClean="0"/>
              <a:t>th</a:t>
            </a:r>
            <a:r>
              <a:rPr lang="en-US" dirty="0" smtClean="0"/>
              <a:t> parallel</a:t>
            </a:r>
          </a:p>
          <a:p>
            <a:pPr lvl="4"/>
            <a:r>
              <a:rPr lang="en-US" dirty="0" smtClean="0"/>
              <a:t>Jet aircraft used in air-to-air combat for the first time</a:t>
            </a:r>
          </a:p>
          <a:p>
            <a:pPr lvl="4"/>
            <a:r>
              <a:rPr lang="en-US" dirty="0" smtClean="0"/>
              <a:t>Armistice signed June 1953 creating demilitarized zone</a:t>
            </a:r>
            <a:endParaRPr lang="en-US" dirty="0"/>
          </a:p>
        </p:txBody>
      </p:sp>
    </p:spTree>
    <p:extLst>
      <p:ext uri="{BB962C8B-B14F-4D97-AF65-F5344CB8AC3E}">
        <p14:creationId xmlns:p14="http://schemas.microsoft.com/office/powerpoint/2010/main" val="3307800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47279" y="0"/>
            <a:ext cx="4996721" cy="3810000"/>
          </a:xfrm>
          <a:prstGeom prst="rect">
            <a:avLst/>
          </a:prstGeom>
        </p:spPr>
      </p:pic>
      <p:pic>
        <p:nvPicPr>
          <p:cNvPr id="4" name="Picture 3"/>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773541"/>
            <a:ext cx="6096000" cy="4095750"/>
          </a:xfrm>
          <a:prstGeom prst="rect">
            <a:avLst/>
          </a:prstGeom>
        </p:spPr>
      </p:pic>
      <p:pic>
        <p:nvPicPr>
          <p:cNvPr id="5" name="Picture 4"/>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1"/>
            <a:ext cx="4144562" cy="2773541"/>
          </a:xfrm>
          <a:prstGeom prst="rect">
            <a:avLst/>
          </a:prstGeom>
        </p:spPr>
      </p:pic>
      <p:pic>
        <p:nvPicPr>
          <p:cNvPr id="6" name="Picture 5"/>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096000" y="2972382"/>
            <a:ext cx="3048000" cy="3885618"/>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Vietnam War</a:t>
            </a:r>
          </a:p>
          <a:p>
            <a:pPr lvl="1"/>
            <a:r>
              <a:rPr lang="en-US" dirty="0" smtClean="0"/>
              <a:t>1955-1975</a:t>
            </a:r>
          </a:p>
          <a:p>
            <a:pPr lvl="1"/>
            <a:r>
              <a:rPr lang="en-US" dirty="0" smtClean="0"/>
              <a:t>North Vietnam vs. South Vietnam</a:t>
            </a:r>
          </a:p>
          <a:p>
            <a:pPr lvl="2"/>
            <a:r>
              <a:rPr lang="en-US" dirty="0" smtClean="0"/>
              <a:t>North supported by China and U.S.S.R., South by U.S.</a:t>
            </a:r>
          </a:p>
          <a:p>
            <a:pPr lvl="2"/>
            <a:r>
              <a:rPr lang="en-US" dirty="0" smtClean="0"/>
              <a:t>Large-scale strategic bombing</a:t>
            </a:r>
          </a:p>
          <a:p>
            <a:pPr lvl="2"/>
            <a:r>
              <a:rPr lang="en-US" dirty="0" smtClean="0"/>
              <a:t>1960s counterculture protested U.S. involvement in containing Communism</a:t>
            </a:r>
          </a:p>
          <a:p>
            <a:pPr lvl="3"/>
            <a:r>
              <a:rPr lang="en-US" dirty="0" smtClean="0"/>
              <a:t>After scale-down, involvement officially ended 1973</a:t>
            </a:r>
          </a:p>
          <a:p>
            <a:pPr lvl="3"/>
            <a:r>
              <a:rPr lang="en-US" dirty="0" smtClean="0"/>
              <a:t>1975 armistice re-united Vietnam under the brutal, communist group Viet Cong/People’s Army of Vietnam</a:t>
            </a:r>
          </a:p>
        </p:txBody>
      </p:sp>
    </p:spTree>
    <p:extLst>
      <p:ext uri="{BB962C8B-B14F-4D97-AF65-F5344CB8AC3E}">
        <p14:creationId xmlns:p14="http://schemas.microsoft.com/office/powerpoint/2010/main" val="3307800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Socratic Seminar			4/29/15</a:t>
            </a:r>
            <a:endParaRPr lang="en-US" b="1" dirty="0"/>
          </a:p>
        </p:txBody>
      </p:sp>
      <p:sp>
        <p:nvSpPr>
          <p:cNvPr id="3" name="Content Placeholder 2"/>
          <p:cNvSpPr>
            <a:spLocks noGrp="1"/>
          </p:cNvSpPr>
          <p:nvPr>
            <p:ph idx="1"/>
          </p:nvPr>
        </p:nvSpPr>
        <p:spPr>
          <a:xfrm>
            <a:off x="457200" y="1447800"/>
            <a:ext cx="8229600" cy="5029200"/>
          </a:xfrm>
        </p:spPr>
        <p:txBody>
          <a:bodyPr>
            <a:normAutofit fontScale="92500" lnSpcReduction="10000"/>
          </a:bodyPr>
          <a:lstStyle/>
          <a:p>
            <a:r>
              <a:rPr lang="en-US" dirty="0" smtClean="0"/>
              <a:t>Read and take notes on </a:t>
            </a:r>
            <a:r>
              <a:rPr lang="en-US" i="1" dirty="0" smtClean="0"/>
              <a:t>Aspects of Western </a:t>
            </a:r>
            <a:r>
              <a:rPr lang="en-US" i="1" dirty="0" err="1" smtClean="0"/>
              <a:t>Civ</a:t>
            </a:r>
            <a:r>
              <a:rPr lang="en-US" dirty="0" smtClean="0"/>
              <a:t>:</a:t>
            </a:r>
          </a:p>
          <a:p>
            <a:pPr lvl="1"/>
            <a:r>
              <a:rPr lang="en-US" dirty="0" smtClean="0"/>
              <a:t>374: The Marshall Plan</a:t>
            </a:r>
          </a:p>
          <a:p>
            <a:pPr lvl="1"/>
            <a:r>
              <a:rPr lang="en-US" dirty="0" smtClean="0"/>
              <a:t>383: The Soviet Victory</a:t>
            </a:r>
          </a:p>
          <a:p>
            <a:pPr lvl="1"/>
            <a:r>
              <a:rPr lang="en-US" dirty="0" smtClean="0"/>
              <a:t>384: The Iron Curtain speech</a:t>
            </a:r>
          </a:p>
          <a:p>
            <a:pPr lvl="1"/>
            <a:r>
              <a:rPr lang="en-US" dirty="0" smtClean="0"/>
              <a:t>385: The Truman Doctrine</a:t>
            </a:r>
          </a:p>
          <a:p>
            <a:pPr lvl="1"/>
            <a:r>
              <a:rPr lang="en-US" dirty="0" smtClean="0"/>
              <a:t>393: The Secret Speech</a:t>
            </a:r>
          </a:p>
          <a:p>
            <a:pPr lvl="1"/>
            <a:r>
              <a:rPr lang="en-US" dirty="0" smtClean="0"/>
              <a:t>394: The Brezhnev Doctrine</a:t>
            </a:r>
          </a:p>
          <a:p>
            <a:pPr lvl="1"/>
            <a:r>
              <a:rPr lang="en-US" dirty="0" smtClean="0"/>
              <a:t>398: Tear Down This Wall</a:t>
            </a:r>
          </a:p>
          <a:p>
            <a:pPr lvl="1"/>
            <a:r>
              <a:rPr lang="en-US" dirty="0" smtClean="0"/>
              <a:t>400: Perestroika and the Socialist Renewal of Society</a:t>
            </a:r>
          </a:p>
          <a:p>
            <a:r>
              <a:rPr lang="en-US" dirty="0" smtClean="0"/>
              <a:t>Draw a timeline in your notes, putting these documents and their ideas in chronological order</a:t>
            </a:r>
            <a:endParaRPr lang="en-US" dirty="0"/>
          </a:p>
        </p:txBody>
      </p:sp>
    </p:spTree>
    <p:extLst>
      <p:ext uri="{BB962C8B-B14F-4D97-AF65-F5344CB8AC3E}">
        <p14:creationId xmlns:p14="http://schemas.microsoft.com/office/powerpoint/2010/main" val="1566982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304800"/>
            <a:ext cx="9199743" cy="6198326"/>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Cuban Missile Crisis</a:t>
            </a:r>
          </a:p>
          <a:p>
            <a:pPr lvl="1"/>
            <a:r>
              <a:rPr lang="en-US" dirty="0" smtClean="0"/>
              <a:t>October 14-28, 1962</a:t>
            </a:r>
          </a:p>
          <a:p>
            <a:pPr lvl="2"/>
            <a:r>
              <a:rPr lang="en-US" dirty="0" smtClean="0"/>
              <a:t>Closest Cold War came to full-scale nuclear war</a:t>
            </a:r>
          </a:p>
          <a:p>
            <a:pPr lvl="2"/>
            <a:r>
              <a:rPr lang="en-US" dirty="0" smtClean="0"/>
              <a:t>U.S. attempted invasion of Cuba at Bay </a:t>
            </a:r>
            <a:r>
              <a:rPr lang="en-US" dirty="0"/>
              <a:t>of Pigs </a:t>
            </a:r>
            <a:r>
              <a:rPr lang="en-US" dirty="0" smtClean="0"/>
              <a:t>in 1961</a:t>
            </a:r>
          </a:p>
          <a:p>
            <a:pPr lvl="2"/>
            <a:r>
              <a:rPr lang="en-US" dirty="0" smtClean="0"/>
              <a:t>U.S. stationed missiles in </a:t>
            </a:r>
            <a:r>
              <a:rPr lang="en-US" dirty="0"/>
              <a:t>Italy and Turkey </a:t>
            </a:r>
            <a:r>
              <a:rPr lang="en-US" dirty="0" smtClean="0"/>
              <a:t>in range of Moscow</a:t>
            </a:r>
          </a:p>
          <a:p>
            <a:pPr lvl="2"/>
            <a:r>
              <a:rPr lang="en-US" dirty="0" smtClean="0"/>
              <a:t>Soviet </a:t>
            </a:r>
            <a:r>
              <a:rPr lang="en-US" dirty="0"/>
              <a:t>leader Nikita Khrushchev </a:t>
            </a:r>
            <a:r>
              <a:rPr lang="en-US" dirty="0" smtClean="0"/>
              <a:t>and Cuban leader Fidel Castro met to discuss how to deter U.S. from influencing Cuba</a:t>
            </a:r>
          </a:p>
          <a:p>
            <a:pPr lvl="3"/>
            <a:r>
              <a:rPr lang="en-US" dirty="0" smtClean="0"/>
              <a:t>U-2 spy planes photographed missiles on newly-constructed launch pad, 90mi from Florida</a:t>
            </a:r>
          </a:p>
          <a:p>
            <a:pPr lvl="3"/>
            <a:r>
              <a:rPr lang="en-US" dirty="0" smtClean="0"/>
              <a:t>U.S. established military blockade to keep more missiles out</a:t>
            </a:r>
          </a:p>
          <a:p>
            <a:pPr lvl="3"/>
            <a:r>
              <a:rPr lang="en-US" dirty="0" smtClean="0"/>
              <a:t>Tense few days, until JFK and </a:t>
            </a:r>
            <a:r>
              <a:rPr lang="en-US" dirty="0" err="1" smtClean="0"/>
              <a:t>Krushchev</a:t>
            </a:r>
            <a:r>
              <a:rPr lang="en-US" dirty="0" smtClean="0"/>
              <a:t> agreed – U.S.S.R. would take missiles back, U.S. would not invade Cuba</a:t>
            </a:r>
          </a:p>
        </p:txBody>
      </p:sp>
    </p:spTree>
    <p:extLst>
      <p:ext uri="{BB962C8B-B14F-4D97-AF65-F5344CB8AC3E}">
        <p14:creationId xmlns:p14="http://schemas.microsoft.com/office/powerpoint/2010/main" val="3307800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dirty="0" smtClean="0"/>
              <a:t>Berlin Wall</a:t>
            </a:r>
          </a:p>
          <a:p>
            <a:pPr lvl="1"/>
            <a:r>
              <a:rPr lang="en-US" dirty="0" smtClean="0"/>
              <a:t>August 1961-November 1989</a:t>
            </a:r>
          </a:p>
          <a:p>
            <a:pPr lvl="1"/>
            <a:r>
              <a:rPr lang="en-US" dirty="0" smtClean="0"/>
              <a:t>Officially referred to by Eastern authorities as the “Anti-Fascist Protection Rampart”</a:t>
            </a:r>
          </a:p>
          <a:p>
            <a:pPr lvl="2"/>
            <a:r>
              <a:rPr lang="en-US" dirty="0" smtClean="0"/>
              <a:t>There was also the Inner German Border separating east and west</a:t>
            </a:r>
          </a:p>
          <a:p>
            <a:pPr lvl="2"/>
            <a:r>
              <a:rPr lang="en-US" dirty="0" smtClean="0"/>
              <a:t>Came to symbolize the Iron Curtain</a:t>
            </a:r>
          </a:p>
          <a:p>
            <a:pPr lvl="2"/>
            <a:r>
              <a:rPr lang="en-US" dirty="0" smtClean="0"/>
              <a:t>Before it was erected, 3.5 million circumvented border checkpoints</a:t>
            </a:r>
          </a:p>
          <a:p>
            <a:pPr lvl="2"/>
            <a:r>
              <a:rPr lang="en-US" dirty="0" smtClean="0"/>
              <a:t>After it was erected, 5,000 attempted to escape, about 150 died doing so</a:t>
            </a:r>
          </a:p>
          <a:p>
            <a:pPr lvl="2"/>
            <a:r>
              <a:rPr lang="en-US" dirty="0" smtClean="0"/>
              <a:t>Revolts all over Soviet bloc in 1989 pressured E Germany to announce that people could visit W</a:t>
            </a:r>
          </a:p>
          <a:p>
            <a:pPr lvl="3"/>
            <a:r>
              <a:rPr lang="en-US" dirty="0" smtClean="0"/>
              <a:t>Crowds of euphoric people started hammering away at the wall and climbing over</a:t>
            </a:r>
          </a:p>
          <a:p>
            <a:pPr lvl="3"/>
            <a:r>
              <a:rPr lang="en-US" dirty="0" smtClean="0"/>
              <a:t>Official reunification of Germany on October 3, 1990</a:t>
            </a:r>
            <a:endParaRPr lang="en-US" dirty="0"/>
          </a:p>
        </p:txBody>
      </p:sp>
    </p:spTree>
    <p:extLst>
      <p:ext uri="{BB962C8B-B14F-4D97-AF65-F5344CB8AC3E}">
        <p14:creationId xmlns:p14="http://schemas.microsoft.com/office/powerpoint/2010/main" val="3307800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211892" cy="6172200"/>
          </a:xfrm>
        </p:spPr>
      </p:pic>
    </p:spTree>
    <p:extLst>
      <p:ext uri="{BB962C8B-B14F-4D97-AF65-F5344CB8AC3E}">
        <p14:creationId xmlns:p14="http://schemas.microsoft.com/office/powerpoint/2010/main" val="4198146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 y="1066800"/>
            <a:ext cx="9114598" cy="4724400"/>
          </a:xfrm>
        </p:spPr>
      </p:pic>
    </p:spTree>
    <p:extLst>
      <p:ext uri="{BB962C8B-B14F-4D97-AF65-F5344CB8AC3E}">
        <p14:creationId xmlns:p14="http://schemas.microsoft.com/office/powerpoint/2010/main" val="174774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81000"/>
            <a:ext cx="9097818" cy="6096000"/>
          </a:xfrm>
        </p:spPr>
      </p:pic>
    </p:spTree>
    <p:extLst>
      <p:ext uri="{BB962C8B-B14F-4D97-AF65-F5344CB8AC3E}">
        <p14:creationId xmlns:p14="http://schemas.microsoft.com/office/powerpoint/2010/main" val="79100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The Cold War</a:t>
            </a:r>
          </a:p>
          <a:p>
            <a:pPr lvl="1"/>
            <a:r>
              <a:rPr lang="en-US" dirty="0" smtClean="0"/>
              <a:t>Technical definition: a hot war has come to an end, but not all of the combatant countries have signed treaties with each other, resulting in a stand-off between some of the former combatant countries</a:t>
            </a:r>
          </a:p>
          <a:p>
            <a:pPr lvl="1"/>
            <a:r>
              <a:rPr lang="en-US" dirty="0" smtClean="0"/>
              <a:t>1945-1990</a:t>
            </a:r>
          </a:p>
          <a:p>
            <a:pPr lvl="2"/>
            <a:r>
              <a:rPr lang="en-US" dirty="0" smtClean="0"/>
              <a:t>U.S. and U.S.S.R. compete for influence in Europe</a:t>
            </a:r>
          </a:p>
          <a:p>
            <a:pPr lvl="2"/>
            <a:r>
              <a:rPr lang="en-US" dirty="0" smtClean="0"/>
              <a:t>Started with the negotiations over how to occupy WWII-torn Europe</a:t>
            </a:r>
          </a:p>
          <a:p>
            <a:pPr lvl="3"/>
            <a:r>
              <a:rPr lang="en-US" dirty="0" smtClean="0"/>
              <a:t>Obvious Russia was not going to rebuild and back out</a:t>
            </a:r>
          </a:p>
          <a:p>
            <a:pPr lvl="3"/>
            <a:r>
              <a:rPr lang="en-US" dirty="0" smtClean="0"/>
              <a:t>So America had to stay as well</a:t>
            </a:r>
          </a:p>
          <a:p>
            <a:pPr lvl="2"/>
            <a:r>
              <a:rPr lang="en-US" dirty="0" smtClean="0"/>
              <a:t>Featured an arms race, a space race, and at least two hot wars</a:t>
            </a:r>
          </a:p>
        </p:txBody>
      </p:sp>
    </p:spTree>
    <p:extLst>
      <p:ext uri="{BB962C8B-B14F-4D97-AF65-F5344CB8AC3E}">
        <p14:creationId xmlns:p14="http://schemas.microsoft.com/office/powerpoint/2010/main" val="115617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6" y="838200"/>
            <a:ext cx="9185563" cy="5181600"/>
          </a:xfrm>
        </p:spPr>
      </p:pic>
    </p:spTree>
    <p:extLst>
      <p:ext uri="{BB962C8B-B14F-4D97-AF65-F5344CB8AC3E}">
        <p14:creationId xmlns:p14="http://schemas.microsoft.com/office/powerpoint/2010/main" val="393324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6" y="1550829"/>
            <a:ext cx="5291931" cy="52919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0"/>
            <a:ext cx="5521234" cy="3312740"/>
          </a:xfrm>
          <a:prstGeom prst="rect">
            <a:avLst/>
          </a:prstGeom>
        </p:spPr>
      </p:pic>
    </p:spTree>
    <p:extLst>
      <p:ext uri="{BB962C8B-B14F-4D97-AF65-F5344CB8AC3E}">
        <p14:creationId xmlns:p14="http://schemas.microsoft.com/office/powerpoint/2010/main" val="382886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r>
              <a:rPr lang="en-US" dirty="0" smtClean="0"/>
              <a:t>Phases of Cold War</a:t>
            </a:r>
          </a:p>
          <a:p>
            <a:pPr lvl="1"/>
            <a:r>
              <a:rPr lang="en-US" dirty="0" smtClean="0"/>
              <a:t>Rollback (attempt to change Soviet government) 1945-1951</a:t>
            </a:r>
          </a:p>
          <a:p>
            <a:pPr lvl="2"/>
            <a:r>
              <a:rPr lang="en-US" dirty="0" smtClean="0"/>
              <a:t>Harry Truman vs. Joseph Stalin</a:t>
            </a:r>
          </a:p>
          <a:p>
            <a:pPr lvl="1"/>
            <a:r>
              <a:rPr lang="en-US" dirty="0" smtClean="0"/>
              <a:t>Containment (prevent Communist expansion) 1951-1969</a:t>
            </a:r>
          </a:p>
          <a:p>
            <a:pPr lvl="2"/>
            <a:r>
              <a:rPr lang="en-US" dirty="0" smtClean="0"/>
              <a:t>Truman vs. Stalin, then Malenkov, then Nikita </a:t>
            </a:r>
            <a:r>
              <a:rPr lang="en-US" dirty="0" err="1" smtClean="0"/>
              <a:t>Krushchev</a:t>
            </a:r>
            <a:r>
              <a:rPr lang="en-US" dirty="0" smtClean="0"/>
              <a:t>, then Leonid Brezhnev</a:t>
            </a:r>
          </a:p>
          <a:p>
            <a:pPr lvl="2"/>
            <a:r>
              <a:rPr lang="en-US" dirty="0" smtClean="0"/>
              <a:t>Dwight Eisenhower didn’t intervene in the 1956 Hungarian Revolt</a:t>
            </a:r>
          </a:p>
          <a:p>
            <a:pPr lvl="2"/>
            <a:r>
              <a:rPr lang="en-US" dirty="0" smtClean="0"/>
              <a:t>Lyndon Johnson cited containment as reason for Vietnam</a:t>
            </a:r>
          </a:p>
          <a:p>
            <a:pPr lvl="1"/>
            <a:r>
              <a:rPr lang="en-US" dirty="0" smtClean="0"/>
              <a:t>Détente (working relationship, relax tension) 1969-1979</a:t>
            </a:r>
          </a:p>
          <a:p>
            <a:pPr lvl="2"/>
            <a:r>
              <a:rPr lang="en-US" dirty="0" smtClean="0"/>
              <a:t>Richard Nixon vs. Brezhnev</a:t>
            </a:r>
          </a:p>
          <a:p>
            <a:pPr lvl="2"/>
            <a:r>
              <a:rPr lang="en-US" dirty="0" smtClean="0"/>
              <a:t>Jimmy Carter </a:t>
            </a:r>
            <a:r>
              <a:rPr lang="en-US" dirty="0"/>
              <a:t>vs. Brezhnev</a:t>
            </a:r>
            <a:endParaRPr lang="en-US" dirty="0" smtClean="0"/>
          </a:p>
          <a:p>
            <a:pPr lvl="1"/>
            <a:r>
              <a:rPr lang="en-US" dirty="0" smtClean="0"/>
              <a:t>Containment 1979-1981</a:t>
            </a:r>
          </a:p>
          <a:p>
            <a:pPr lvl="2"/>
            <a:r>
              <a:rPr lang="en-US" dirty="0" smtClean="0"/>
              <a:t>Carter vs. Brezhnev, then Yuri Andropov</a:t>
            </a:r>
          </a:p>
          <a:p>
            <a:pPr lvl="1"/>
            <a:r>
              <a:rPr lang="en-US" dirty="0" smtClean="0"/>
              <a:t>Rollback 1981-1991</a:t>
            </a:r>
          </a:p>
          <a:p>
            <a:pPr lvl="2"/>
            <a:r>
              <a:rPr lang="en-US" dirty="0" smtClean="0"/>
              <a:t>Ronald Reagan vs. Andropov, then </a:t>
            </a:r>
            <a:r>
              <a:rPr lang="en-US" dirty="0" err="1" smtClean="0"/>
              <a:t>Chernenko</a:t>
            </a:r>
            <a:r>
              <a:rPr lang="en-US" dirty="0" smtClean="0"/>
              <a:t>, then Mikhail Gorbachev</a:t>
            </a:r>
          </a:p>
          <a:p>
            <a:pPr lvl="2"/>
            <a:r>
              <a:rPr lang="en-US" dirty="0" smtClean="0"/>
              <a:t>Revolts in Soviet bloc countries</a:t>
            </a:r>
          </a:p>
          <a:p>
            <a:pPr lvl="2"/>
            <a:r>
              <a:rPr lang="en-US" dirty="0" smtClean="0"/>
              <a:t>Fall of USSR</a:t>
            </a:r>
            <a:endParaRPr lang="en-US" dirty="0"/>
          </a:p>
        </p:txBody>
      </p:sp>
    </p:spTree>
    <p:extLst>
      <p:ext uri="{BB962C8B-B14F-4D97-AF65-F5344CB8AC3E}">
        <p14:creationId xmlns:p14="http://schemas.microsoft.com/office/powerpoint/2010/main" val="3307800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4/31/15</a:t>
            </a:r>
            <a:endParaRPr lang="en-US" b="1"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t>Prepare your notes for today by titling and dating them, and writing these questions with space in between for notes:</a:t>
            </a:r>
          </a:p>
          <a:p>
            <a:pPr lvl="1"/>
            <a:r>
              <a:rPr lang="en-US" dirty="0"/>
              <a:t>How did the Soviet Union win WWII, according to Stalin?</a:t>
            </a:r>
          </a:p>
          <a:p>
            <a:pPr lvl="1"/>
            <a:r>
              <a:rPr lang="en-US" dirty="0"/>
              <a:t>How does it seem Stalin was going to use his opinion about the victory in WWII to rule his empire?</a:t>
            </a:r>
          </a:p>
          <a:p>
            <a:pPr lvl="1"/>
            <a:r>
              <a:rPr lang="en-US" dirty="0"/>
              <a:t>How did Churchill describe the Iron Curtain and what was happening behind it?</a:t>
            </a:r>
          </a:p>
          <a:p>
            <a:pPr lvl="1"/>
            <a:r>
              <a:rPr lang="en-US" dirty="0"/>
              <a:t>How did Truman want to respond to the end of WWII?</a:t>
            </a:r>
          </a:p>
          <a:p>
            <a:pPr lvl="1"/>
            <a:r>
              <a:rPr lang="en-US" dirty="0"/>
              <a:t>What was the Marshall Plan?</a:t>
            </a:r>
          </a:p>
          <a:p>
            <a:pPr lvl="1"/>
            <a:r>
              <a:rPr lang="en-US" dirty="0"/>
              <a:t>How did </a:t>
            </a:r>
            <a:r>
              <a:rPr lang="en-US" dirty="0" err="1"/>
              <a:t>Krushchev</a:t>
            </a:r>
            <a:r>
              <a:rPr lang="en-US" dirty="0"/>
              <a:t> respond to the Cuban Missile Crisis?</a:t>
            </a:r>
          </a:p>
          <a:p>
            <a:pPr lvl="1"/>
            <a:r>
              <a:rPr lang="en-US" dirty="0"/>
              <a:t>What was the Brezhnev Doctrine?</a:t>
            </a:r>
          </a:p>
          <a:p>
            <a:pPr lvl="1"/>
            <a:r>
              <a:rPr lang="en-US" dirty="0"/>
              <a:t>How did Reagan fight the Cold War?</a:t>
            </a:r>
          </a:p>
          <a:p>
            <a:pPr lvl="1"/>
            <a:r>
              <a:rPr lang="en-US" dirty="0"/>
              <a:t>How did Gorbachev want to change Soviet society</a:t>
            </a:r>
            <a:r>
              <a:rPr lang="en-US" dirty="0" smtClean="0"/>
              <a:t>?</a:t>
            </a:r>
            <a:endParaRPr lang="en-US" dirty="0"/>
          </a:p>
        </p:txBody>
      </p:sp>
    </p:spTree>
    <p:extLst>
      <p:ext uri="{BB962C8B-B14F-4D97-AF65-F5344CB8AC3E}">
        <p14:creationId xmlns:p14="http://schemas.microsoft.com/office/powerpoint/2010/main" val="164179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10091" cy="6858000"/>
          </a:xfrm>
        </p:spPr>
      </p:pic>
    </p:spTree>
    <p:extLst>
      <p:ext uri="{BB962C8B-B14F-4D97-AF65-F5344CB8AC3E}">
        <p14:creationId xmlns:p14="http://schemas.microsoft.com/office/powerpoint/2010/main" val="332280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0"/>
            <a:ext cx="7772400" cy="6874554"/>
          </a:xfrm>
        </p:spPr>
      </p:pic>
    </p:spTree>
    <p:extLst>
      <p:ext uri="{BB962C8B-B14F-4D97-AF65-F5344CB8AC3E}">
        <p14:creationId xmlns:p14="http://schemas.microsoft.com/office/powerpoint/2010/main" val="1393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smtClean="0"/>
              <a:t>Flashpoint: Berlin</a:t>
            </a:r>
          </a:p>
          <a:p>
            <a:pPr lvl="1"/>
            <a:r>
              <a:rPr lang="en-US" dirty="0" smtClean="0"/>
              <a:t>Where most of the diplomatic, espionage, and military hot periods of the Cold War broke out</a:t>
            </a:r>
          </a:p>
          <a:p>
            <a:pPr lvl="2"/>
            <a:r>
              <a:rPr lang="en-US" dirty="0" smtClean="0"/>
              <a:t>Where both sides could look each other in the face</a:t>
            </a:r>
          </a:p>
          <a:p>
            <a:pPr lvl="2"/>
            <a:r>
              <a:rPr lang="en-US" dirty="0" smtClean="0"/>
              <a:t>Where both sides’ wish to influence Europe came into direct conflict</a:t>
            </a:r>
          </a:p>
          <a:p>
            <a:pPr lvl="1"/>
            <a:r>
              <a:rPr lang="en-US" dirty="0" smtClean="0"/>
              <a:t>City was split into four occupied zones, just like Germany was, but the city was located in the Soviet zone (East Germany)</a:t>
            </a:r>
          </a:p>
          <a:p>
            <a:pPr lvl="1"/>
            <a:r>
              <a:rPr lang="en-US" dirty="0" smtClean="0"/>
              <a:t>The Soviet zone of the city (East Berlin) became increasingly poor, ruled by totalitarian communists</a:t>
            </a:r>
          </a:p>
          <a:p>
            <a:pPr lvl="2"/>
            <a:r>
              <a:rPr lang="en-US" dirty="0" smtClean="0"/>
              <a:t>Many people tried to get into the West part of the city to get flights out to Western Europe or America</a:t>
            </a:r>
          </a:p>
          <a:p>
            <a:pPr lvl="2"/>
            <a:r>
              <a:rPr lang="en-US" dirty="0" smtClean="0"/>
              <a:t>Eventually, the U.S.S.R. had to put up a wall around West Berlin to keep people from getting out of East</a:t>
            </a:r>
            <a:endParaRPr lang="en-US" dirty="0"/>
          </a:p>
        </p:txBody>
      </p:sp>
    </p:spTree>
    <p:extLst>
      <p:ext uri="{BB962C8B-B14F-4D97-AF65-F5344CB8AC3E}">
        <p14:creationId xmlns:p14="http://schemas.microsoft.com/office/powerpoint/2010/main" val="342442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smtClean="0"/>
              <a:t>Arms Race</a:t>
            </a:r>
          </a:p>
          <a:p>
            <a:pPr lvl="1"/>
            <a:r>
              <a:rPr lang="en-US" dirty="0" smtClean="0"/>
              <a:t>U.S. obviously already had nuclear arms, because we had used them in August 1945 against Japan</a:t>
            </a:r>
          </a:p>
          <a:p>
            <a:pPr lvl="1"/>
            <a:r>
              <a:rPr lang="en-US" dirty="0" smtClean="0"/>
              <a:t>U.S.S.R. needed to match U.S. to make sure it had influence in the world that matched the U.S.’s</a:t>
            </a:r>
          </a:p>
          <a:p>
            <a:pPr lvl="1"/>
            <a:r>
              <a:rPr lang="en-US" dirty="0" smtClean="0"/>
              <a:t>Both sides assumed about each other, and spied on each other, and raced to the largest number, and most powerful, nuclear arms</a:t>
            </a:r>
          </a:p>
          <a:p>
            <a:pPr lvl="1"/>
            <a:r>
              <a:rPr lang="en-US" dirty="0" smtClean="0"/>
              <a:t>MAD = Mutual Assured Destruction</a:t>
            </a:r>
          </a:p>
          <a:p>
            <a:pPr lvl="2"/>
            <a:r>
              <a:rPr lang="en-US" dirty="0" smtClean="0"/>
              <a:t>The policy both sides worked under</a:t>
            </a:r>
          </a:p>
          <a:p>
            <a:pPr lvl="2"/>
            <a:r>
              <a:rPr lang="en-US" dirty="0" smtClean="0"/>
              <a:t>If you use a nuclear weapon, I will too, which means we will completely decimate each other’s populations and infrastructure…. So let’s not really ever use them…. But let’s threaten each other with the possibility of using them….</a:t>
            </a:r>
            <a:endParaRPr lang="en-US" dirty="0"/>
          </a:p>
        </p:txBody>
      </p:sp>
    </p:spTree>
    <p:extLst>
      <p:ext uri="{BB962C8B-B14F-4D97-AF65-F5344CB8AC3E}">
        <p14:creationId xmlns:p14="http://schemas.microsoft.com/office/powerpoint/2010/main" val="102998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 y="0"/>
            <a:ext cx="9139646" cy="7049572"/>
          </a:xfrm>
        </p:spPr>
      </p:pic>
    </p:spTree>
    <p:extLst>
      <p:ext uri="{BB962C8B-B14F-4D97-AF65-F5344CB8AC3E}">
        <p14:creationId xmlns:p14="http://schemas.microsoft.com/office/powerpoint/2010/main" val="3804542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4/28/15</a:t>
            </a:r>
            <a:endParaRPr lang="en-US" b="1" dirty="0"/>
          </a:p>
        </p:txBody>
      </p:sp>
      <p:sp>
        <p:nvSpPr>
          <p:cNvPr id="3" name="Content Placeholder 2"/>
          <p:cNvSpPr>
            <a:spLocks noGrp="1"/>
          </p:cNvSpPr>
          <p:nvPr>
            <p:ph idx="1"/>
          </p:nvPr>
        </p:nvSpPr>
        <p:spPr/>
        <p:txBody>
          <a:bodyPr>
            <a:normAutofit/>
          </a:bodyPr>
          <a:lstStyle/>
          <a:p>
            <a:r>
              <a:rPr lang="en-US" dirty="0" smtClean="0"/>
              <a:t>The West’s space race with the U.S.S.R. caused Western education to value math and science over the other liberal arts. Answer the question below in at least five sentences:</a:t>
            </a:r>
          </a:p>
          <a:p>
            <a:pPr lvl="1"/>
            <a:r>
              <a:rPr lang="en-US" i="1" dirty="0" smtClean="0"/>
              <a:t>Was it necessary to change Western education during the Cold War? If so, why, and should we change back (how?)? If not, why not, and can we change back (how?)?</a:t>
            </a:r>
          </a:p>
        </p:txBody>
      </p:sp>
    </p:spTree>
    <p:extLst>
      <p:ext uri="{BB962C8B-B14F-4D97-AF65-F5344CB8AC3E}">
        <p14:creationId xmlns:p14="http://schemas.microsoft.com/office/powerpoint/2010/main" val="617585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Space Race</a:t>
            </a:r>
          </a:p>
          <a:p>
            <a:pPr lvl="1"/>
            <a:r>
              <a:rPr lang="en-US" dirty="0" smtClean="0"/>
              <a:t>Space exploration was the next new technology, and both sides had to show the world that they were the first and best at it</a:t>
            </a:r>
          </a:p>
          <a:p>
            <a:pPr lvl="1"/>
            <a:r>
              <a:rPr lang="en-US" dirty="0" smtClean="0"/>
              <a:t>1957 U.S.S.R. beat U.S. to launching a satellite</a:t>
            </a:r>
          </a:p>
          <a:p>
            <a:pPr lvl="2"/>
            <a:r>
              <a:rPr lang="en-US" i="1" dirty="0" smtClean="0"/>
              <a:t>Sputnik</a:t>
            </a:r>
            <a:r>
              <a:rPr lang="en-US" dirty="0" smtClean="0"/>
              <a:t> (means “fellow traveler of earth”)</a:t>
            </a:r>
          </a:p>
          <a:p>
            <a:pPr lvl="1"/>
            <a:r>
              <a:rPr lang="en-US" dirty="0" smtClean="0"/>
              <a:t>Both sides made sure their education systems focused on math and science to produce the world’s best scientists to beat the other side</a:t>
            </a:r>
          </a:p>
          <a:p>
            <a:pPr lvl="2"/>
            <a:r>
              <a:rPr lang="en-US" dirty="0" smtClean="0"/>
              <a:t>U.S. education system quit valuing the liberal arts altogether – no more Latin, history, literature, music, art, etc.</a:t>
            </a:r>
          </a:p>
        </p:txBody>
      </p:sp>
    </p:spTree>
    <p:extLst>
      <p:ext uri="{BB962C8B-B14F-4D97-AF65-F5344CB8AC3E}">
        <p14:creationId xmlns:p14="http://schemas.microsoft.com/office/powerpoint/2010/main" val="16173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3127</TotalTime>
  <Words>1279</Words>
  <Application>Microsoft Office PowerPoint</Application>
  <PresentationFormat>On-screen Show (4:3)</PresentationFormat>
  <Paragraphs>114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Bellwork    4/27/15</vt:lpstr>
      <vt:lpstr>PowerPoint Presentation</vt:lpstr>
      <vt:lpstr>PowerPoint Presentation</vt:lpstr>
      <vt:lpstr>PowerPoint Presentation</vt:lpstr>
      <vt:lpstr>PowerPoint Presentation</vt:lpstr>
      <vt:lpstr>PowerPoint Presentation</vt:lpstr>
      <vt:lpstr>PowerPoint Presentation</vt:lpstr>
      <vt:lpstr>Bellwork    4/28/15</vt:lpstr>
      <vt:lpstr>PowerPoint Presentation</vt:lpstr>
      <vt:lpstr>PowerPoint Presentation</vt:lpstr>
      <vt:lpstr>PowerPoint Presentation</vt:lpstr>
      <vt:lpstr>PowerPoint Presentation</vt:lpstr>
      <vt:lpstr>PowerPoint Presentation</vt:lpstr>
      <vt:lpstr>Socratic Seminar   4/29/15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Bellwork    4/31/15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4/6/15</dc:title>
  <dc:creator>Jill Buccola</dc:creator>
  <cp:lastModifiedBy>Jill Buccola</cp:lastModifiedBy>
  <cp:revision>48</cp:revision>
  <dcterms:created xsi:type="dcterms:W3CDTF">2006-08-16T00:00:00Z</dcterms:created>
  <dcterms:modified xsi:type="dcterms:W3CDTF">2015-04-30T15:57:58Z</dcterms:modified>
</cp:coreProperties>
</file>