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 r:id="rId3"/>
    <p:sldId id="306" r:id="rId4"/>
    <p:sldId id="278" r:id="rId5"/>
    <p:sldId id="279" r:id="rId6"/>
    <p:sldId id="307" r:id="rId7"/>
    <p:sldId id="308" r:id="rId8"/>
    <p:sldId id="262" r:id="rId9"/>
    <p:sldId id="309" r:id="rId10"/>
    <p:sldId id="302" r:id="rId11"/>
    <p:sldId id="304" r:id="rId12"/>
    <p:sldId id="31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4.wdp"/><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5/4/15</a:t>
            </a:r>
            <a:endParaRPr lang="en-US" b="1" dirty="0"/>
          </a:p>
        </p:txBody>
      </p:sp>
      <p:sp>
        <p:nvSpPr>
          <p:cNvPr id="3" name="Content Placeholder 2"/>
          <p:cNvSpPr>
            <a:spLocks noGrp="1"/>
          </p:cNvSpPr>
          <p:nvPr>
            <p:ph idx="1"/>
          </p:nvPr>
        </p:nvSpPr>
        <p:spPr/>
        <p:txBody>
          <a:bodyPr>
            <a:normAutofit/>
          </a:bodyPr>
          <a:lstStyle/>
          <a:p>
            <a:r>
              <a:rPr lang="en-US" dirty="0" smtClean="0"/>
              <a:t>Using the two paragraphs on postmodernism, answer the question below in at least five sentences:</a:t>
            </a:r>
          </a:p>
          <a:p>
            <a:pPr lvl="1"/>
            <a:r>
              <a:rPr lang="en-US" i="1" dirty="0" smtClean="0"/>
              <a:t>What do postmodernists believe?</a:t>
            </a:r>
          </a:p>
        </p:txBody>
      </p:sp>
    </p:spTree>
    <p:extLst>
      <p:ext uri="{BB962C8B-B14F-4D97-AF65-F5344CB8AC3E}">
        <p14:creationId xmlns:p14="http://schemas.microsoft.com/office/powerpoint/2010/main" val="3855966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 y="381000"/>
            <a:ext cx="9192095" cy="6135189"/>
          </a:xfrm>
          <a:prstGeom prst="rect">
            <a:avLst/>
          </a:prstGeom>
        </p:spPr>
      </p:pic>
      <p:sp>
        <p:nvSpPr>
          <p:cNvPr id="3" name="Content Placeholder 2"/>
          <p:cNvSpPr>
            <a:spLocks noGrp="1"/>
          </p:cNvSpPr>
          <p:nvPr>
            <p:ph idx="1"/>
          </p:nvPr>
        </p:nvSpPr>
        <p:spPr>
          <a:xfrm>
            <a:off x="457200" y="381000"/>
            <a:ext cx="8229600" cy="6324600"/>
          </a:xfrm>
        </p:spPr>
        <p:txBody>
          <a:bodyPr>
            <a:normAutofit lnSpcReduction="10000"/>
          </a:bodyPr>
          <a:lstStyle/>
          <a:p>
            <a:r>
              <a:rPr lang="en-US" dirty="0" smtClean="0"/>
              <a:t>Hegemony</a:t>
            </a:r>
          </a:p>
          <a:p>
            <a:pPr lvl="1"/>
            <a:r>
              <a:rPr lang="en-US" dirty="0" smtClean="0"/>
              <a:t>One country’s leadership of the world</a:t>
            </a:r>
          </a:p>
          <a:p>
            <a:pPr lvl="1"/>
            <a:r>
              <a:rPr lang="en-US" dirty="0" smtClean="0"/>
              <a:t>Debatable, but the U.S. has it now</a:t>
            </a:r>
          </a:p>
          <a:p>
            <a:r>
              <a:rPr lang="en-US" dirty="0" smtClean="0"/>
              <a:t>September 11, 2001</a:t>
            </a:r>
          </a:p>
          <a:p>
            <a:pPr lvl="1"/>
            <a:r>
              <a:rPr lang="en-US" dirty="0" smtClean="0"/>
              <a:t>Westerners thought hijacking was just something the Soviets and some Muslim terrorists would do to gain ransom money, rarely to kill people</a:t>
            </a:r>
            <a:endParaRPr lang="en-US" dirty="0"/>
          </a:p>
          <a:p>
            <a:pPr lvl="1"/>
            <a:r>
              <a:rPr lang="en-US" dirty="0" smtClean="0"/>
              <a:t>19 hijackers</a:t>
            </a:r>
          </a:p>
          <a:p>
            <a:pPr lvl="2"/>
            <a:r>
              <a:rPr lang="en-US" dirty="0" smtClean="0"/>
              <a:t>Flight training in the U.S. for four years</a:t>
            </a:r>
          </a:p>
          <a:p>
            <a:pPr lvl="2"/>
            <a:r>
              <a:rPr lang="en-US" dirty="0" smtClean="0"/>
              <a:t>Before that, trained in mindset, etc. in Iraq, Afghanistan</a:t>
            </a:r>
          </a:p>
          <a:p>
            <a:pPr lvl="2"/>
            <a:r>
              <a:rPr lang="en-US" dirty="0" smtClean="0"/>
              <a:t>Careful planning</a:t>
            </a:r>
          </a:p>
          <a:p>
            <a:pPr lvl="1"/>
            <a:r>
              <a:rPr lang="en-US" dirty="0" smtClean="0"/>
              <a:t>Second time U.S. experience attack on her soil</a:t>
            </a:r>
          </a:p>
          <a:p>
            <a:pPr lvl="2"/>
            <a:r>
              <a:rPr lang="en-US" dirty="0" smtClean="0"/>
              <a:t>Fueled by religious hatred and jealousy/disapproval of the current hegemon</a:t>
            </a:r>
          </a:p>
        </p:txBody>
      </p:sp>
    </p:spTree>
    <p:extLst>
      <p:ext uri="{BB962C8B-B14F-4D97-AF65-F5344CB8AC3E}">
        <p14:creationId xmlns:p14="http://schemas.microsoft.com/office/powerpoint/2010/main" val="11426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lnSpcReduction="10000"/>
          </a:bodyPr>
          <a:lstStyle/>
          <a:p>
            <a:r>
              <a:rPr lang="en-US" dirty="0" smtClean="0"/>
              <a:t>War on Terror / Current problems</a:t>
            </a:r>
          </a:p>
          <a:p>
            <a:pPr lvl="1"/>
            <a:r>
              <a:rPr lang="en-US" dirty="0" smtClean="0"/>
              <a:t>2003 – U.S. and Europe allied against Muslim terrorists in the Middle East</a:t>
            </a:r>
          </a:p>
          <a:p>
            <a:pPr lvl="2"/>
            <a:r>
              <a:rPr lang="en-US" dirty="0" smtClean="0"/>
              <a:t>European allies have slowly dropped out</a:t>
            </a:r>
          </a:p>
          <a:p>
            <a:pPr lvl="2"/>
            <a:r>
              <a:rPr lang="en-US" dirty="0" smtClean="0"/>
              <a:t>U.S. has been pulling out</a:t>
            </a:r>
          </a:p>
          <a:p>
            <a:pPr lvl="2"/>
            <a:r>
              <a:rPr lang="en-US" dirty="0" smtClean="0"/>
              <a:t>Hard for postmodern culture to fight a war against combatants of one religion</a:t>
            </a:r>
          </a:p>
          <a:p>
            <a:pPr lvl="1"/>
            <a:r>
              <a:rPr lang="en-US" dirty="0" smtClean="0"/>
              <a:t>ISIS – Islamic State in Iraq and Syria</a:t>
            </a:r>
          </a:p>
          <a:p>
            <a:pPr lvl="2"/>
            <a:r>
              <a:rPr lang="en-US" dirty="0" smtClean="0"/>
              <a:t>Violent religious fervor</a:t>
            </a:r>
          </a:p>
          <a:p>
            <a:pPr lvl="2"/>
            <a:r>
              <a:rPr lang="en-US" dirty="0" smtClean="0"/>
              <a:t>Muslims are split on whether to support or condemn ISIS</a:t>
            </a:r>
          </a:p>
          <a:p>
            <a:pPr lvl="1"/>
            <a:r>
              <a:rPr lang="en-US" dirty="0" smtClean="0"/>
              <a:t>China could become next hegemon</a:t>
            </a:r>
          </a:p>
          <a:p>
            <a:pPr lvl="1"/>
            <a:r>
              <a:rPr lang="en-US" dirty="0" smtClean="0"/>
              <a:t>Quick, easy travel makes international health a concern</a:t>
            </a:r>
          </a:p>
        </p:txBody>
      </p:sp>
    </p:spTree>
    <p:extLst>
      <p:ext uri="{BB962C8B-B14F-4D97-AF65-F5344CB8AC3E}">
        <p14:creationId xmlns:p14="http://schemas.microsoft.com/office/powerpoint/2010/main" val="378564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Socratic Seminar				5/7/15</a:t>
            </a:r>
            <a:endParaRPr lang="en-US" b="1" dirty="0"/>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r>
              <a:rPr lang="en-US" dirty="0" smtClean="0"/>
              <a:t>Read and annotate:</a:t>
            </a:r>
          </a:p>
          <a:p>
            <a:pPr lvl="1"/>
            <a:r>
              <a:rPr lang="en-US" dirty="0" smtClean="0"/>
              <a:t>Helmut Kohl’s </a:t>
            </a:r>
            <a:r>
              <a:rPr lang="en-US" i="1" dirty="0" smtClean="0"/>
              <a:t>A United Germany in a United </a:t>
            </a:r>
            <a:r>
              <a:rPr lang="en-US" i="1" dirty="0" smtClean="0"/>
              <a:t>Europe</a:t>
            </a:r>
          </a:p>
          <a:p>
            <a:pPr lvl="2"/>
            <a:r>
              <a:rPr lang="en-US" dirty="0" smtClean="0"/>
              <a:t>How was a reunited Germany planning to contribute to Europe in the 1990s?</a:t>
            </a:r>
            <a:endParaRPr lang="en-US" dirty="0" smtClean="0"/>
          </a:p>
          <a:p>
            <a:pPr lvl="1"/>
            <a:r>
              <a:rPr lang="en-US" dirty="0" smtClean="0"/>
              <a:t>Vaclav Havel’s </a:t>
            </a:r>
            <a:r>
              <a:rPr lang="en-US" i="1" dirty="0" smtClean="0"/>
              <a:t>Czechoslovakia is Returning to </a:t>
            </a:r>
            <a:r>
              <a:rPr lang="en-US" i="1" dirty="0" smtClean="0"/>
              <a:t>Europe</a:t>
            </a:r>
          </a:p>
          <a:p>
            <a:pPr lvl="2"/>
            <a:r>
              <a:rPr lang="en-US" dirty="0" smtClean="0"/>
              <a:t>How did former Soviet bloc countries feel about the end of the Cold War?</a:t>
            </a:r>
            <a:endParaRPr lang="en-US" dirty="0" smtClean="0"/>
          </a:p>
          <a:p>
            <a:pPr lvl="1"/>
            <a:r>
              <a:rPr lang="en-US" dirty="0" smtClean="0"/>
              <a:t>Vladimir Putin’s </a:t>
            </a:r>
            <a:r>
              <a:rPr lang="en-US" i="1" dirty="0" smtClean="0"/>
              <a:t> Communism: Far Away from the Main Stream of </a:t>
            </a:r>
            <a:r>
              <a:rPr lang="en-US" i="1" dirty="0" smtClean="0"/>
              <a:t>Civilization</a:t>
            </a:r>
          </a:p>
          <a:p>
            <a:pPr lvl="2"/>
            <a:r>
              <a:rPr lang="en-US" dirty="0" smtClean="0"/>
              <a:t>How did Putin claim to feel about communism in 1999?</a:t>
            </a:r>
            <a:endParaRPr lang="en-US" dirty="0" smtClean="0"/>
          </a:p>
          <a:p>
            <a:pPr lvl="1"/>
            <a:r>
              <a:rPr lang="en-US" dirty="0" smtClean="0"/>
              <a:t>George W. Bush’s </a:t>
            </a:r>
            <a:r>
              <a:rPr lang="en-US" i="1" dirty="0" smtClean="0"/>
              <a:t>We Wage a War to Save Civilization </a:t>
            </a:r>
            <a:r>
              <a:rPr lang="en-US" i="1" dirty="0" smtClean="0"/>
              <a:t>Itself</a:t>
            </a:r>
          </a:p>
          <a:p>
            <a:pPr lvl="2"/>
            <a:r>
              <a:rPr lang="en-US" dirty="0" smtClean="0"/>
              <a:t>How did the Western world feel about Muslim terrorism in 2001?</a:t>
            </a:r>
            <a:endParaRPr lang="en-US" dirty="0" smtClean="0"/>
          </a:p>
        </p:txBody>
      </p:sp>
    </p:spTree>
    <p:extLst>
      <p:ext uri="{BB962C8B-B14F-4D97-AF65-F5344CB8AC3E}">
        <p14:creationId xmlns:p14="http://schemas.microsoft.com/office/powerpoint/2010/main" val="2489870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Quiz					5/4/15</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Postmodernists react to assumed _________.</a:t>
            </a:r>
          </a:p>
          <a:p>
            <a:pPr marL="514350" indent="-514350">
              <a:buFont typeface="+mj-lt"/>
              <a:buAutoNum type="arabicPeriod"/>
            </a:pPr>
            <a:r>
              <a:rPr lang="en-US" dirty="0" smtClean="0"/>
              <a:t>Postmodernists are skeptical of explanations that claim to be valid for _____ _______.</a:t>
            </a:r>
          </a:p>
          <a:p>
            <a:pPr marL="514350" indent="-514350">
              <a:buFont typeface="+mj-lt"/>
              <a:buAutoNum type="arabicPeriod"/>
            </a:pPr>
            <a:r>
              <a:rPr lang="en-US" dirty="0" smtClean="0"/>
              <a:t>Postmodernism is “post” because it denies the existence of any _________ principles.</a:t>
            </a:r>
          </a:p>
          <a:p>
            <a:pPr marL="514350" indent="-514350">
              <a:buFont typeface="+mj-lt"/>
              <a:buAutoNum type="arabicPeriod"/>
            </a:pPr>
            <a:r>
              <a:rPr lang="en-US" dirty="0" smtClean="0"/>
              <a:t>Even postmodernism’s own principles are not beyond ___________.</a:t>
            </a:r>
          </a:p>
        </p:txBody>
      </p:sp>
    </p:spTree>
    <p:extLst>
      <p:ext uri="{BB962C8B-B14F-4D97-AF65-F5344CB8AC3E}">
        <p14:creationId xmlns:p14="http://schemas.microsoft.com/office/powerpoint/2010/main" val="2790259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Grading the Quiz</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Certainty</a:t>
            </a:r>
          </a:p>
          <a:p>
            <a:pPr marL="514350" indent="-514350">
              <a:buFont typeface="+mj-lt"/>
              <a:buAutoNum type="arabicPeriod"/>
            </a:pPr>
            <a:r>
              <a:rPr lang="en-US" dirty="0" smtClean="0"/>
              <a:t>All Groups</a:t>
            </a:r>
          </a:p>
          <a:p>
            <a:pPr marL="514350" indent="-514350">
              <a:buFont typeface="+mj-lt"/>
              <a:buAutoNum type="arabicPeriod"/>
            </a:pPr>
            <a:r>
              <a:rPr lang="en-US" dirty="0" smtClean="0"/>
              <a:t>Ultimate</a:t>
            </a:r>
          </a:p>
          <a:p>
            <a:pPr marL="514350" indent="-514350">
              <a:buFont typeface="+mj-lt"/>
              <a:buAutoNum type="arabicPeriod"/>
            </a:pPr>
            <a:r>
              <a:rPr lang="en-US" dirty="0" smtClean="0"/>
              <a:t>Questioning</a:t>
            </a:r>
          </a:p>
        </p:txBody>
      </p:sp>
    </p:spTree>
    <p:extLst>
      <p:ext uri="{BB962C8B-B14F-4D97-AF65-F5344CB8AC3E}">
        <p14:creationId xmlns:p14="http://schemas.microsoft.com/office/powerpoint/2010/main" val="279025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numCol="2">
            <a:normAutofit/>
          </a:bodyPr>
          <a:lstStyle/>
          <a:p>
            <a:r>
              <a:rPr lang="en-US" dirty="0" smtClean="0"/>
              <a:t>Review of eras</a:t>
            </a:r>
          </a:p>
          <a:p>
            <a:pPr lvl="1"/>
            <a:r>
              <a:rPr lang="en-US" dirty="0" smtClean="0"/>
              <a:t>Ancient era</a:t>
            </a:r>
          </a:p>
          <a:p>
            <a:pPr lvl="2"/>
            <a:r>
              <a:rPr lang="en-US" dirty="0" smtClean="0"/>
              <a:t>4000BC – AD400</a:t>
            </a:r>
          </a:p>
          <a:p>
            <a:pPr lvl="2"/>
            <a:r>
              <a:rPr lang="en-US" dirty="0" smtClean="0"/>
              <a:t>Mesopotamia, Greece, Rome</a:t>
            </a:r>
          </a:p>
          <a:p>
            <a:pPr lvl="1"/>
            <a:r>
              <a:rPr lang="en-US" dirty="0" smtClean="0"/>
              <a:t>Medieval era</a:t>
            </a:r>
          </a:p>
          <a:p>
            <a:pPr lvl="2"/>
            <a:r>
              <a:rPr lang="en-US" dirty="0" smtClean="0"/>
              <a:t>AD400-1400</a:t>
            </a:r>
          </a:p>
          <a:p>
            <a:pPr lvl="2"/>
            <a:r>
              <a:rPr lang="en-US" dirty="0" smtClean="0"/>
              <a:t>Christian Western Europe</a:t>
            </a:r>
          </a:p>
          <a:p>
            <a:pPr lvl="1"/>
            <a:r>
              <a:rPr lang="en-US" dirty="0" smtClean="0"/>
              <a:t>Early Modern era</a:t>
            </a:r>
          </a:p>
          <a:p>
            <a:pPr lvl="2"/>
            <a:r>
              <a:rPr lang="en-US" dirty="0" smtClean="0"/>
              <a:t>1400-1800</a:t>
            </a:r>
          </a:p>
          <a:p>
            <a:pPr lvl="2"/>
            <a:r>
              <a:rPr lang="en-US" dirty="0" smtClean="0"/>
              <a:t>Renaissance, Enlightenment</a:t>
            </a:r>
          </a:p>
          <a:p>
            <a:pPr lvl="1"/>
            <a:r>
              <a:rPr lang="en-US" dirty="0" smtClean="0"/>
              <a:t>Modern era</a:t>
            </a:r>
          </a:p>
          <a:p>
            <a:pPr lvl="2"/>
            <a:r>
              <a:rPr lang="en-US" dirty="0" smtClean="0"/>
              <a:t>1804-1960</a:t>
            </a:r>
          </a:p>
          <a:p>
            <a:pPr lvl="2"/>
            <a:r>
              <a:rPr lang="en-US" dirty="0" smtClean="0"/>
              <a:t>Napoleon, World Wars</a:t>
            </a:r>
          </a:p>
          <a:p>
            <a:pPr lvl="1"/>
            <a:r>
              <a:rPr lang="en-US" dirty="0" smtClean="0"/>
              <a:t>Postmodern era</a:t>
            </a:r>
          </a:p>
          <a:p>
            <a:pPr lvl="2"/>
            <a:r>
              <a:rPr lang="en-US" dirty="0" smtClean="0"/>
              <a:t>1960-today</a:t>
            </a:r>
          </a:p>
          <a:p>
            <a:pPr lvl="2"/>
            <a:r>
              <a:rPr lang="en-US" dirty="0" smtClean="0"/>
              <a:t>Hippie counterculture, growth of atheism</a:t>
            </a:r>
            <a:endParaRPr lang="en-US" dirty="0"/>
          </a:p>
        </p:txBody>
      </p:sp>
    </p:spTree>
    <p:extLst>
      <p:ext uri="{BB962C8B-B14F-4D97-AF65-F5344CB8AC3E}">
        <p14:creationId xmlns:p14="http://schemas.microsoft.com/office/powerpoint/2010/main" val="3424428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13785" y="19594"/>
            <a:ext cx="5801912" cy="6858000"/>
          </a:xfrm>
          <a:prstGeom prst="rect">
            <a:avLst/>
          </a:prstGeom>
        </p:spPr>
      </p:pic>
      <p:sp>
        <p:nvSpPr>
          <p:cNvPr id="3" name="Content Placeholder 2"/>
          <p:cNvSpPr>
            <a:spLocks noGrp="1"/>
          </p:cNvSpPr>
          <p:nvPr>
            <p:ph idx="1"/>
          </p:nvPr>
        </p:nvSpPr>
        <p:spPr>
          <a:xfrm>
            <a:off x="457200" y="381000"/>
            <a:ext cx="8229600" cy="6096000"/>
          </a:xfrm>
        </p:spPr>
        <p:txBody>
          <a:bodyPr>
            <a:normAutofit/>
          </a:bodyPr>
          <a:lstStyle/>
          <a:p>
            <a:r>
              <a:rPr lang="en-US" dirty="0" smtClean="0"/>
              <a:t>Modernism</a:t>
            </a:r>
          </a:p>
          <a:p>
            <a:pPr lvl="1"/>
            <a:r>
              <a:rPr lang="en-US" dirty="0" smtClean="0"/>
              <a:t>1804: Napoleon crowned himself</a:t>
            </a:r>
          </a:p>
          <a:p>
            <a:pPr lvl="2"/>
            <a:r>
              <a:rPr lang="en-US" dirty="0" smtClean="0"/>
              <a:t>Authority came from talent, merit, work, rather than from God, birth, blood</a:t>
            </a:r>
          </a:p>
          <a:p>
            <a:pPr lvl="2"/>
            <a:r>
              <a:rPr lang="en-US" dirty="0" smtClean="0"/>
              <a:t>Governments used secret police and propaganda</a:t>
            </a:r>
          </a:p>
        </p:txBody>
      </p:sp>
    </p:spTree>
    <p:extLst>
      <p:ext uri="{BB962C8B-B14F-4D97-AF65-F5344CB8AC3E}">
        <p14:creationId xmlns:p14="http://schemas.microsoft.com/office/powerpoint/2010/main" val="102998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smtClean="0"/>
              <a:t>Postmodernism</a:t>
            </a:r>
          </a:p>
          <a:p>
            <a:pPr lvl="1"/>
            <a:r>
              <a:rPr lang="en-US" dirty="0" smtClean="0"/>
              <a:t>1960: Hippies frustrated with boredom</a:t>
            </a:r>
          </a:p>
          <a:p>
            <a:pPr lvl="2"/>
            <a:r>
              <a:rPr lang="en-US" dirty="0" smtClean="0"/>
              <a:t>Want to protest everything</a:t>
            </a:r>
          </a:p>
          <a:p>
            <a:pPr lvl="2"/>
            <a:r>
              <a:rPr lang="en-US" dirty="0" smtClean="0"/>
              <a:t>Frustrated with all authority – church, parents, government, history, teachers, etc.</a:t>
            </a:r>
          </a:p>
          <a:p>
            <a:pPr lvl="2"/>
            <a:r>
              <a:rPr lang="en-US" dirty="0" smtClean="0"/>
              <a:t>Infiltrate universities, become professors, writers, etc. who say there is no truth, you can say what you want, everyone can be right at the same time, etc.</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850091"/>
            <a:ext cx="4495800" cy="29960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8" y="3836788"/>
            <a:ext cx="4012442" cy="3009332"/>
          </a:xfrm>
          <a:prstGeom prst="rect">
            <a:avLst/>
          </a:prstGeom>
        </p:spPr>
      </p:pic>
    </p:spTree>
    <p:extLst>
      <p:ext uri="{BB962C8B-B14F-4D97-AF65-F5344CB8AC3E}">
        <p14:creationId xmlns:p14="http://schemas.microsoft.com/office/powerpoint/2010/main" val="77046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5/5/15</a:t>
            </a:r>
            <a:endParaRPr lang="en-US" b="1" dirty="0"/>
          </a:p>
        </p:txBody>
      </p:sp>
      <p:sp>
        <p:nvSpPr>
          <p:cNvPr id="3" name="Content Placeholder 2"/>
          <p:cNvSpPr>
            <a:spLocks noGrp="1"/>
          </p:cNvSpPr>
          <p:nvPr>
            <p:ph idx="1"/>
          </p:nvPr>
        </p:nvSpPr>
        <p:spPr/>
        <p:txBody>
          <a:bodyPr>
            <a:normAutofit/>
          </a:bodyPr>
          <a:lstStyle/>
          <a:p>
            <a:r>
              <a:rPr lang="en-US" dirty="0" smtClean="0"/>
              <a:t>Answer the question below in at least five sentences:</a:t>
            </a:r>
          </a:p>
          <a:p>
            <a:pPr lvl="1"/>
            <a:r>
              <a:rPr lang="en-US" i="1" dirty="0" smtClean="0"/>
              <a:t>In 1922, Albert Einstein introduced his theory of relativity, part of which posited that measurements of various quantities are relative to the speed of the observer. How might Einstein’s discovery of relativity later have contributed to postmodernism?</a:t>
            </a:r>
          </a:p>
        </p:txBody>
      </p:sp>
    </p:spTree>
    <p:extLst>
      <p:ext uri="{BB962C8B-B14F-4D97-AF65-F5344CB8AC3E}">
        <p14:creationId xmlns:p14="http://schemas.microsoft.com/office/powerpoint/2010/main" val="1145106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377670"/>
            <a:ext cx="9144000" cy="6102659"/>
          </a:xfrm>
          <a:prstGeom prst="rect">
            <a:avLst/>
          </a:prstGeom>
        </p:spPr>
      </p:pic>
      <p:sp>
        <p:nvSpPr>
          <p:cNvPr id="3" name="Content Placeholder 2"/>
          <p:cNvSpPr>
            <a:spLocks noGrp="1"/>
          </p:cNvSpPr>
          <p:nvPr>
            <p:ph idx="1"/>
          </p:nvPr>
        </p:nvSpPr>
        <p:spPr>
          <a:xfrm>
            <a:off x="457200" y="381000"/>
            <a:ext cx="8229600" cy="6096000"/>
          </a:xfrm>
        </p:spPr>
        <p:txBody>
          <a:bodyPr/>
          <a:lstStyle/>
          <a:p>
            <a:r>
              <a:rPr lang="en-US" dirty="0" smtClean="0">
                <a:solidFill>
                  <a:schemeClr val="bg1"/>
                </a:solidFill>
              </a:rPr>
              <a:t>Post-Cold War Recovery and Integration</a:t>
            </a:r>
          </a:p>
          <a:p>
            <a:pPr lvl="1"/>
            <a:r>
              <a:rPr lang="en-US" dirty="0" smtClean="0">
                <a:solidFill>
                  <a:schemeClr val="bg1"/>
                </a:solidFill>
              </a:rPr>
              <a:t>Germany</a:t>
            </a:r>
          </a:p>
          <a:p>
            <a:pPr lvl="2"/>
            <a:r>
              <a:rPr lang="en-US" dirty="0" smtClean="0">
                <a:solidFill>
                  <a:schemeClr val="bg1"/>
                </a:solidFill>
              </a:rPr>
              <a:t>October 3, 1990 – East Germany and Berlin reunited to West Germany and Berlin</a:t>
            </a:r>
          </a:p>
          <a:p>
            <a:pPr lvl="2"/>
            <a:r>
              <a:rPr lang="en-US" dirty="0" smtClean="0">
                <a:solidFill>
                  <a:schemeClr val="bg1"/>
                </a:solidFill>
              </a:rPr>
              <a:t>Now one of the most stable and powerful European countries</a:t>
            </a:r>
          </a:p>
          <a:p>
            <a:pPr lvl="1"/>
            <a:r>
              <a:rPr lang="en-US" dirty="0" smtClean="0">
                <a:solidFill>
                  <a:schemeClr val="bg1"/>
                </a:solidFill>
              </a:rPr>
              <a:t>Eastern Europe</a:t>
            </a:r>
          </a:p>
          <a:p>
            <a:pPr lvl="2"/>
            <a:r>
              <a:rPr lang="en-US" dirty="0" smtClean="0">
                <a:solidFill>
                  <a:schemeClr val="bg1"/>
                </a:solidFill>
              </a:rPr>
              <a:t>1989-1991 declared independence from USSR one by one</a:t>
            </a:r>
          </a:p>
          <a:p>
            <a:pPr lvl="2"/>
            <a:r>
              <a:rPr lang="en-US" dirty="0" smtClean="0">
                <a:solidFill>
                  <a:schemeClr val="bg1"/>
                </a:solidFill>
              </a:rPr>
              <a:t>Western Europe helped them develop democratic governments and free economies, and get re-connected to Europe (USSR had banned trade between Warsaw Pact countries and the rest of Europe)</a:t>
            </a:r>
          </a:p>
          <a:p>
            <a:pPr lvl="2"/>
            <a:r>
              <a:rPr lang="en-US" dirty="0" smtClean="0">
                <a:solidFill>
                  <a:schemeClr val="bg1"/>
                </a:solidFill>
              </a:rPr>
              <a:t>Today, some still have slightly communist governments</a:t>
            </a:r>
          </a:p>
        </p:txBody>
      </p:sp>
    </p:spTree>
    <p:extLst>
      <p:ext uri="{BB962C8B-B14F-4D97-AF65-F5344CB8AC3E}">
        <p14:creationId xmlns:p14="http://schemas.microsoft.com/office/powerpoint/2010/main" val="1156175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48199" y="3404664"/>
            <a:ext cx="5133339" cy="3453336"/>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8302" y="3346878"/>
            <a:ext cx="4619897" cy="3511122"/>
          </a:xfrm>
          <a:prstGeom prst="rect">
            <a:avLst/>
          </a:prstGeom>
        </p:spPr>
      </p:pic>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83822" y="0"/>
            <a:ext cx="5105400" cy="3404664"/>
          </a:xfrm>
          <a:prstGeom prst="rect">
            <a:avLst/>
          </a:prstGeom>
        </p:spPr>
      </p:pic>
      <p:sp>
        <p:nvSpPr>
          <p:cNvPr id="3" name="Content Placeholder 2"/>
          <p:cNvSpPr>
            <a:spLocks noGrp="1"/>
          </p:cNvSpPr>
          <p:nvPr>
            <p:ph idx="1"/>
          </p:nvPr>
        </p:nvSpPr>
        <p:spPr>
          <a:xfrm>
            <a:off x="457200" y="381000"/>
            <a:ext cx="8229600" cy="6096000"/>
          </a:xfrm>
        </p:spPr>
        <p:txBody>
          <a:bodyPr/>
          <a:lstStyle/>
          <a:p>
            <a:r>
              <a:rPr lang="en-US" dirty="0" smtClean="0"/>
              <a:t>Post-Cold War Recovery and Integration</a:t>
            </a:r>
          </a:p>
          <a:p>
            <a:pPr lvl="1"/>
            <a:r>
              <a:rPr lang="en-US" dirty="0" smtClean="0"/>
              <a:t>European Union (EU)</a:t>
            </a:r>
          </a:p>
          <a:p>
            <a:pPr lvl="2"/>
            <a:r>
              <a:rPr lang="en-US" dirty="0" smtClean="0"/>
              <a:t>Transnational organization</a:t>
            </a:r>
          </a:p>
          <a:p>
            <a:pPr lvl="2"/>
            <a:r>
              <a:rPr lang="en-US" dirty="0" smtClean="0"/>
              <a:t>Shared currency (the Euro)</a:t>
            </a:r>
          </a:p>
          <a:p>
            <a:pPr lvl="2"/>
            <a:r>
              <a:rPr lang="en-US" dirty="0" smtClean="0"/>
              <a:t>Free trade agreements between member countries, restrictions on trade with non-member countries</a:t>
            </a:r>
          </a:p>
          <a:p>
            <a:pPr lvl="2"/>
            <a:r>
              <a:rPr lang="en-US" dirty="0" smtClean="0"/>
              <a:t>National sovereignty often overridden</a:t>
            </a:r>
          </a:p>
          <a:p>
            <a:pPr lvl="2"/>
            <a:r>
              <a:rPr lang="en-US" dirty="0" smtClean="0"/>
              <a:t>Has not been able to deal well with recent economic problems and some member countries (Greece especially) have descended into relative chaos</a:t>
            </a:r>
          </a:p>
        </p:txBody>
      </p:sp>
    </p:spTree>
    <p:extLst>
      <p:ext uri="{BB962C8B-B14F-4D97-AF65-F5344CB8AC3E}">
        <p14:creationId xmlns:p14="http://schemas.microsoft.com/office/powerpoint/2010/main" val="2406964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3681</TotalTime>
  <Words>664</Words>
  <Application>Microsoft Office PowerPoint</Application>
  <PresentationFormat>On-screen Show (4:3)</PresentationFormat>
  <Paragraphs>87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Bellwork    5/4/15</vt:lpstr>
      <vt:lpstr>Quiz     5/4/15</vt:lpstr>
      <vt:lpstr>Grading the Quiz</vt:lpstr>
      <vt:lpstr>PowerPoint Presentation</vt:lpstr>
      <vt:lpstr>PowerPoint Presentation</vt:lpstr>
      <vt:lpstr>PowerPoint Presentation</vt:lpstr>
      <vt:lpstr>Bellwork    5/5/15</vt:lpstr>
      <vt:lpstr>PowerPoint Presentation</vt:lpstr>
      <vt:lpstr>PowerPoint Presentation</vt:lpstr>
      <vt:lpstr>PowerPoint Presentation</vt:lpstr>
      <vt:lpstr>PowerPoint Presentation</vt:lpstr>
      <vt:lpstr>Socratic Seminar    5/7/15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Bellwork     4/6/15</dc:title>
  <dc:creator>Jill Buccola</dc:creator>
  <cp:lastModifiedBy>Jill Buccola</cp:lastModifiedBy>
  <cp:revision>52</cp:revision>
  <dcterms:created xsi:type="dcterms:W3CDTF">2006-08-16T00:00:00Z</dcterms:created>
  <dcterms:modified xsi:type="dcterms:W3CDTF">2015-05-07T16:28:19Z</dcterms:modified>
</cp:coreProperties>
</file>